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qm+G/SnRJG+sC8CvGIkA8WraK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9CF07F-1D7B-4419-A0A4-83FC6CDCAA73}">
  <a:tblStyle styleId="{3E9CF07F-1D7B-4419-A0A4-83FC6CDCAA7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s-E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lordenmundial.com/mujeres-en-las-guerras/" TargetMode="External"/><Relationship Id="rId3" Type="http://schemas.openxmlformats.org/officeDocument/2006/relationships/hyperlink" Target="https://www.es.amnesty.org/actua/acciones/irak-mujer-torturada-ene17/" TargetMode="External"/><Relationship Id="rId4" Type="http://schemas.openxmlformats.org/officeDocument/2006/relationships/hyperlink" Target="https://www.es.amnesty.org/actua/acciones/ninos-soldados-rdc-sep180/" TargetMode="External"/><Relationship Id="rId5" Type="http://schemas.openxmlformats.org/officeDocument/2006/relationships/hyperlink" Target="https://www.es.amnesty.org/en-que-estamos/noticias/noticia/articulo/afganistan-las-sobrevivientes-de-violencia-de-genero-abandonadas-tras-la-toma-del-poder-por-los-talibanes-nueva-investigacion/" TargetMode="External"/><Relationship Id="rId6" Type="http://schemas.openxmlformats.org/officeDocument/2006/relationships/hyperlink" Target="https://www.es.amnesty.org/actua/acciones/egipto-violencia-sexua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s/latest/news/2022/02/ethiopia-tigrayan-forces-murder-rape-and-pillage-in-attacks-on-civilians-in-amhara-towns/" TargetMode="External"/><Relationship Id="rId3" Type="http://schemas.openxmlformats.org/officeDocument/2006/relationships/hyperlink" Target="https://www.es.amnesty.org/actua/acciones/ninos-soldados-rdc-sep180/" TargetMode="External"/><Relationship Id="rId4" Type="http://schemas.openxmlformats.org/officeDocument/2006/relationships/hyperlink" Target="https://www.es.amnesty.org/actua/acciones/egipto-violencia-sexua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s/latest/news/2022/03/poland-authorities-must-act-to-protect-people-fleeing-ukraine-from-further-suffering/" TargetMode="External"/><Relationship Id="rId3" Type="http://schemas.openxmlformats.org/officeDocument/2006/relationships/hyperlink" Target="https://www.es.amnesty.org/en-que-estamos/noticias/noticia/articulo/afganistan-las-sobrevivientes-de-violencia-de-genero-abandonadas-tras-la-toma-del-poder-por-los-talibanes-nueva-investigac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reportajes/saquen-mi-cuerpo-de-la-guerra/"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reportajes/saquen-mi-cuerpo-de-la-guerr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sVwVcYr3W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mas-de-250-activistas-de-amnistia-internacional-denuncian-el-impacto-que-tienen-los-conflictos-belicos-sobre-las-mujeres-y-las-ninas/" TargetMode="External"/><Relationship Id="rId3" Type="http://schemas.openxmlformats.org/officeDocument/2006/relationships/hyperlink" Target="https://www.es.amnesty.org/en-que-estamos/blog/historia/articulo/la-mujer-y-los-conflictos-armados/" TargetMode="External"/><Relationship Id="rId4" Type="http://schemas.openxmlformats.org/officeDocument/2006/relationships/hyperlink" Target="https://www.es.amnesty.org/en-que-estamos/blog/historia/articulo/las-mujeres-no-van-a-la-guerr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ldiario.es/amnistiaespana/guerra-rusia-leccion-sistema-derechos-europa_132_8980688.html" TargetMode="External"/><Relationship Id="rId3" Type="http://schemas.openxmlformats.org/officeDocument/2006/relationships/hyperlink" Target="https://www.es.amnesty.org/en-que-estamos/noticias/noticia/articulo/ucrania-las-fuerzas-rusas-ejecutan-extrajudicialmente-a-civiles-en-lo-que-parecen-ser-crimenes-de-guerra/" TargetMode="External"/><Relationship Id="rId4" Type="http://schemas.openxmlformats.org/officeDocument/2006/relationships/hyperlink" Target="https://www.es.amnesty.org/en-que-estamos/noticias/noticia/articulo/ucrania-los-presuntos-crimenes-de-guerra-cometidos-por-las-fuerzas-rusas-en-bucha-deben-ser-investigados/" TargetMode="External"/><Relationship Id="rId5" Type="http://schemas.openxmlformats.org/officeDocument/2006/relationships/hyperlink" Target="https://www.es.amnesty.org/en-que-estamos/blog/historia/articulo/que-es-un-genocidio/" TargetMode="External"/><Relationship Id="rId6" Type="http://schemas.openxmlformats.org/officeDocument/2006/relationships/hyperlink" Target="https://www.elindependiente.com/opinion/2022/04/27/veremos-a-putin-responder-por-crimenes-de-guerra-ante-un-tribunal/" TargetMode="External"/><Relationship Id="rId7" Type="http://schemas.openxmlformats.org/officeDocument/2006/relationships/hyperlink" Target="https://www.boe.es/boe/dias/2002/05/27/pdfs/A18824-18860.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afganistan-la-designacion-de-un-relator-especial-un-primer-paso-importante-hacia-una-supervision-solida-de-la-situacion-de-los-derechos-humanos-por-la-onu/"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premio-nobel-de-la-paz-la-valiente-labor-de-denis-mukwege-y-nadia-murad-pone-de-relieve-la-necesida/"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women.org/es/what-we-do/peace-and-security/facts-and-figures" TargetMode="External"/><Relationship Id="rId3" Type="http://schemas.openxmlformats.org/officeDocument/2006/relationships/hyperlink" Target="https://www.es.amnesty.org/en-que-estamos/noticias/noticia/articulo/siria-las-mujeres-deben-tener-un-papel-activo-en-la-construccion-del-futuro-del-pais/" TargetMode="External"/><Relationship Id="rId4" Type="http://schemas.openxmlformats.org/officeDocument/2006/relationships/hyperlink" Target="https://www.es.amnesty.org/en-que-estamos/blog/historia/articulo/violadas-y-abusadas-en-tiempos-de-guerra-y-ahora-olvidadas-por-el-estado/"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mas-de-250-activistas-de-amnistia-internacional-denuncian-el-impacto-que-tienen-los-conflictos-belicos-sobre-las-mujeres-y-las-nina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ucrania-las-crueles-tacticas-belicas-de-asedio-utilizadas-por-rusia-provocan-homicidios-ilegitimos-de-civiles-nueva-investigacion/" TargetMode="External"/><Relationship Id="rId3" Type="http://schemas.openxmlformats.org/officeDocument/2006/relationships/hyperlink" Target="https://www.es.amnesty.org/en-que-estamos/noticias/noticia/articulo/ucrania-las-crueles-tacticas-belicas-de-asedio-utilizadas-por-rusia-provocan-homicidios-ilegitimos-de-civiles-nueva-investigacion/" TargetMode="External"/><Relationship Id="rId4" Type="http://schemas.openxmlformats.org/officeDocument/2006/relationships/hyperlink" Target="https://www.es.amnesty.org/en-que-estamos/noticias/noticia/articulo/ucrania-las-crueles-tacticas-belicas-de-asedio-utilizadas-por-rusia-provocan-homicidios-ilegitimos-de-civiles-nueva-investigacion/" TargetMode="External"/><Relationship Id="rId5" Type="http://schemas.openxmlformats.org/officeDocument/2006/relationships/hyperlink" Target="https://www.es.amnesty.org/en-que-estamos/noticias/noticia/articulo/ucrania-la-ciudad-sitiada-de-izium-al-limite-tras-el-ataque-incesante-de-fuerzas-rusas/" TargetMode="External"/><Relationship Id="rId6" Type="http://schemas.openxmlformats.org/officeDocument/2006/relationships/hyperlink" Target="https://www.eldiario.es/amnistiaespana/guerra-rusia-leccion-sistema-derechos-europa_132_8980688.html" TargetMode="External"/><Relationship Id="rId7" Type="http://schemas.openxmlformats.org/officeDocument/2006/relationships/hyperlink" Target="https://www.amnesty.org/es/latest/news/2022/05/ukraine-russian-forces-must-face-justice-for-war-crimes-in-kyiv-oblast-new-investigation/" TargetMode="External"/><Relationship Id="rId8" Type="http://schemas.openxmlformats.org/officeDocument/2006/relationships/hyperlink" Target="https://www.amnesty.org/en/documents/eur50/5561/2022/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noticias/noticia/articulo/afganistan-peticion-global-a-la-comunidad-internacional-para-que-ponga-fin-a-la-supresion-de-los-derechos-de-las-mujeres-y-las-ninas-por-los-talibanes/" TargetMode="External"/><Relationship Id="rId3" Type="http://schemas.openxmlformats.org/officeDocument/2006/relationships/hyperlink" Target="https://www.es.amnesty.org/en-que-estamos/noticias/noticia/articulo/afganistan-los-atentados-con-explosivos-en-escuelas-un-ataque-condenable-a-minorias-religiosas-y-etnicas/" TargetMode="External"/><Relationship Id="rId4" Type="http://schemas.openxmlformats.org/officeDocument/2006/relationships/hyperlink" Target="https://www.es.amnesty.org/crisis-en-afganistan/" TargetMode="External"/><Relationship Id="rId5" Type="http://schemas.openxmlformats.org/officeDocument/2006/relationships/hyperlink" Target="https://www.es.amnesty.org/en-que-estamos/noticias/noticia/articulo/afganistan-el-paso-atras-de-los-talibanes-sobre-la-reapertura-de-las-escuelas-para-las-ninas-afecta-de-manera-irreversible-a-su-futur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mnesty.org/en-que-estamos/blog/historia/articulo/yemen-uno-de-los-peores-lugares-del-mundo-para-ser-mujer/" TargetMode="External"/><Relationship Id="rId3" Type="http://schemas.openxmlformats.org/officeDocument/2006/relationships/hyperlink" Target="https://www.es.amnesty.org/en-que-estamos/noticias/noticia/articulo/nigeria-mujeres-afectadas-por-el-hambre-violadas-por-soldados-y-milicias-que-afirman-estar-rescat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s/latest/news/2017/07/south-sudan-sexual-violence-on-a-massive-scale-leaves-thousands-in-mental-distress-amid-raging-conflict/" TargetMode="External"/><Relationship Id="rId3" Type="http://schemas.openxmlformats.org/officeDocument/2006/relationships/hyperlink" Target="https://www.es.amnesty.org/en-que-estamos/noticias/noticia/articulo/sudan-del-sur-la-onu-debe-renovar-el-embargo-de-armas-ante-la-impunidad-persistente-y-la-violencia-sexual-en-curso/" TargetMode="External"/><Relationship Id="rId4" Type="http://schemas.openxmlformats.org/officeDocument/2006/relationships/hyperlink" Target="https://www.amnesty.org/es/latest/news/2023/08/sudan-war-crimes-rampant-as-civilians-killed-in-both-deliberate-and-indiscriminate-attacks-new-repor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685800" y="1143000"/>
            <a:ext cx="5485320" cy="30852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1: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SzPts val="1800"/>
              <a:buNone/>
            </a:pPr>
            <a:r>
              <a:t/>
            </a:r>
            <a:endParaRPr b="0" sz="1800" strike="noStrike">
              <a:solidFill>
                <a:srgbClr val="000000"/>
              </a:solidFill>
              <a:latin typeface="Arial"/>
              <a:ea typeface="Arial"/>
              <a:cs typeface="Arial"/>
              <a:sym typeface="Arial"/>
            </a:endParaRPr>
          </a:p>
        </p:txBody>
      </p:sp>
      <p:sp>
        <p:nvSpPr>
          <p:cNvPr id="114" name="Google Shape;114;p1: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0: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Arial"/>
              <a:buNone/>
            </a:pPr>
            <a:r>
              <a:rPr b="0" lang="es-ES" sz="2000" u="sng" strike="noStrike">
                <a:solidFill>
                  <a:srgbClr val="000000"/>
                </a:solidFill>
                <a:latin typeface="Arial"/>
                <a:ea typeface="Arial"/>
                <a:cs typeface="Arial"/>
                <a:sym typeface="Arial"/>
              </a:rPr>
              <a:t>Notas:</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En los conflictos, las mujeres y las niñas son tratadas como “botín de guerra”. La violación es una táctica utilizada como estrategia de terror y como forma de tortura. </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La violación de mujeres y niñas es un arma de guerra y se convierte en una venganza cruel. En muchos países los niños son secuestrados a edades muy tempranas, algunos menores de 10 años. Los varones son convertidos en soldados y se les prepara para hacer sufrir, amputar, violar o matar.</a:t>
            </a:r>
            <a:r>
              <a:rPr b="1" lang="es-ES" sz="2000" strike="noStrike">
                <a:solidFill>
                  <a:srgbClr val="000000"/>
                </a:solidFill>
                <a:latin typeface="Arial"/>
                <a:ea typeface="Arial"/>
                <a:cs typeface="Arial"/>
                <a:sym typeface="Arial"/>
              </a:rPr>
              <a:t> A las niñas se las convierte en esclavas sexuales. </a:t>
            </a:r>
            <a:r>
              <a:rPr b="0" lang="es-ES" sz="2000" strike="noStrike">
                <a:solidFill>
                  <a:srgbClr val="000000"/>
                </a:solidFill>
                <a:latin typeface="Arial"/>
                <a:ea typeface="Arial"/>
                <a:cs typeface="Arial"/>
                <a:sym typeface="Arial"/>
              </a:rPr>
              <a:t>Los niños pueden sufrir un maltrato a base de golpizas o castigos. </a:t>
            </a:r>
            <a:r>
              <a:rPr b="1" lang="es-ES" sz="2000" strike="noStrike">
                <a:solidFill>
                  <a:srgbClr val="000000"/>
                </a:solidFill>
                <a:latin typeface="Arial"/>
                <a:ea typeface="Arial"/>
                <a:cs typeface="Arial"/>
                <a:sym typeface="Arial"/>
              </a:rPr>
              <a:t>Las niñas son sistemáticamente violadas, muchas veces en grupo, en ocasiones hasta la muerte.</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1" lang="es-ES" sz="2000" strike="noStrike">
                <a:solidFill>
                  <a:srgbClr val="000000"/>
                </a:solidFill>
                <a:latin typeface="Arial"/>
                <a:ea typeface="Arial"/>
                <a:cs typeface="Arial"/>
                <a:sym typeface="Arial"/>
              </a:rPr>
              <a:t>La violencia más humillante es la violación.</a:t>
            </a:r>
            <a:r>
              <a:rPr b="0" lang="es-ES" sz="2000" strike="noStrike">
                <a:solidFill>
                  <a:srgbClr val="000000"/>
                </a:solidFill>
                <a:latin typeface="Arial"/>
                <a:ea typeface="Arial"/>
                <a:cs typeface="Arial"/>
                <a:sym typeface="Arial"/>
              </a:rPr>
              <a:t> Pero </a:t>
            </a:r>
            <a:r>
              <a:rPr b="1" lang="es-ES" sz="2000" strike="noStrike">
                <a:solidFill>
                  <a:srgbClr val="000000"/>
                </a:solidFill>
                <a:latin typeface="Arial"/>
                <a:ea typeface="Arial"/>
                <a:cs typeface="Arial"/>
                <a:sym typeface="Arial"/>
              </a:rPr>
              <a:t>las mujeres también sufren prostitución forzada o esclavitud sexual.</a:t>
            </a:r>
            <a:r>
              <a:rPr b="0" lang="es-ES" sz="2000" strike="noStrike">
                <a:solidFill>
                  <a:srgbClr val="000000"/>
                </a:solidFill>
                <a:latin typeface="Arial"/>
                <a:ea typeface="Arial"/>
                <a:cs typeface="Arial"/>
                <a:sym typeface="Arial"/>
              </a:rPr>
              <a:t> Son prácticas horrendas. Son </a:t>
            </a:r>
            <a:r>
              <a:rPr b="1" lang="es-ES" sz="2000" strike="noStrike">
                <a:solidFill>
                  <a:srgbClr val="000000"/>
                </a:solidFill>
                <a:latin typeface="Arial"/>
                <a:ea typeface="Arial"/>
                <a:cs typeface="Arial"/>
                <a:sym typeface="Arial"/>
              </a:rPr>
              <a:t>crímenes de lesa humanidad</a:t>
            </a:r>
            <a:r>
              <a:rPr b="0" lang="es-ES" sz="2000" strike="noStrike">
                <a:solidFill>
                  <a:srgbClr val="000000"/>
                </a:solidFill>
                <a:latin typeface="Arial"/>
                <a:ea typeface="Arial"/>
                <a:cs typeface="Arial"/>
                <a:sym typeface="Arial"/>
              </a:rPr>
              <a:t>, graves violaciones del derecho internacional humanitario.</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Las consecuencias físicas y mentales de estas agresiones dejan huellas emocionales y físicas imborrables.</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El embarazo infantil tanto producido a causa de violación en conflicto por venganza o tortura del enemigo tiene consecuencias inmediatas y a la vez duraderas para las niñas; además de las consecuencias inmediatas sobre su salud, educación y situación dentro de la comunidad, se alterarán para siempre sus relaciones sociales, posibilidades de desarrollo y el potencial de generación de ingresos.   </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Muchas de las mujeres víctimas de violación y abusos viven con la marginación a la que son sometidas por la responsabilidad que les atribuyen en las sociedades más patriarcales.</a:t>
            </a:r>
            <a:endParaRPr b="0" sz="20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Esta forma de agresión también puede ser utilizada como parte de una limpieza étnica, tal y como se vio con las violaciones sistemáticas y los embarazos forzosos de la antigua Yugoslavia en los años noventa, y más recientemente con las mujeres yazidíes sometidas por el Estado Islámico.</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2000"/>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2000"/>
              <a:buNone/>
            </a:pPr>
            <a:r>
              <a:t/>
            </a:r>
            <a:endParaRPr b="0" sz="2000" strike="noStrike">
              <a:solidFill>
                <a:srgbClr val="000000"/>
              </a:solidFill>
              <a:latin typeface="Arial"/>
              <a:ea typeface="Arial"/>
              <a:cs typeface="Arial"/>
              <a:sym typeface="Arial"/>
            </a:endParaRPr>
          </a:p>
        </p:txBody>
      </p:sp>
      <p:sp>
        <p:nvSpPr>
          <p:cNvPr id="251" name="Google Shape;251;p10: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11: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En la Segunda guerra mundial</a:t>
            </a:r>
            <a:r>
              <a:rPr b="0" lang="es-ES" sz="1200" strike="noStrike">
                <a:solidFill>
                  <a:srgbClr val="000000"/>
                </a:solidFill>
                <a:latin typeface="Arial"/>
                <a:ea typeface="Arial"/>
                <a:cs typeface="Arial"/>
                <a:sym typeface="Arial"/>
              </a:rPr>
              <a:t> Las mujeres alemanas dieron a luz a entre 150.000 y 200.000 “niños extranjeros”, una parte considerable como resultado de embarazos tras ser violadas por soldados aliados. Entre 50.000 y 200.000 húngaras fueron violadas por soldados soviéticos.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200.000 “mujeres consuelo” o “mujeres de solaz”, convertidas en esclavas sexuales por el ejército japonés antes de la Segunda Guerra Mundial y a lo largo de ella. Estas mujeres fueron llevadas a prostíbulos, encerradas y sometidas a violencia sexual por parte de los militares japoneses. Se estima que fueron </a:t>
            </a:r>
            <a:r>
              <a:rPr b="0" lang="es-ES" sz="1200" u="sng" strike="noStrike">
                <a:solidFill>
                  <a:schemeClr val="hlink"/>
                </a:solidFill>
                <a:latin typeface="Arial"/>
                <a:ea typeface="Arial"/>
                <a:cs typeface="Arial"/>
                <a:sym typeface="Arial"/>
                <a:hlinkClick r:id="rId2"/>
              </a:rPr>
              <a:t>torturadas y violadas por una media de 30 soldados al día</a:t>
            </a:r>
            <a:r>
              <a:rPr b="0" lang="es-ES" sz="1200" strike="noStrike">
                <a:solidFill>
                  <a:srgbClr val="000000"/>
                </a:solidFill>
                <a:latin typeface="Arial"/>
                <a:ea typeface="Arial"/>
                <a:cs typeface="Arial"/>
                <a:sym typeface="Arial"/>
              </a:rPr>
              <a:t> durante un periodo de tiempo que osciló entre las tres semanas y los ocho años. A muchas las mataron o se suicidaron y, las que sobrevivieron y regresaron a casa, estuvieron decenios sin contar sus historias por temor a ser estigmatizadas.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Más información:</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https://www.es.amnesty.org/actua/acciones/irak-mujer-torturada-ene17/</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https://www.es.amnesty.org/actua/acciones/ninos-soldados-rdc-sep180/</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5"/>
              </a:rPr>
              <a:t>https://www.es.amnesty.org/en-que-estamos/noticias/noticia/articulo/afganistan-las-sobrevivientes-de-violencia-de-genero-abandonadas-tras-la-toma-del-poder-por-los-talibanes-nueva-investigacion/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6"/>
              </a:rPr>
              <a:t>https://www.es.amnesty.org/actua/acciones/egipto-violencia-sexual/</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273" name="Google Shape;273;p11: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12: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286" name="Google Shape;286;p12: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13: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Otro ejemplo es Etiopia</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se han denunciado actos generalizados de violencia sexual perpetrados en la región del Tigré por fuerzas etíopes y eritreas contra mujeres y niñas, lo que podría constituir crímenes de guerra y crímenes de lesa humanidad.</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Estas violaciones de derechos humanos incluían la </a:t>
            </a:r>
            <a:r>
              <a:rPr b="1" lang="es-ES" sz="1200" strike="noStrike">
                <a:solidFill>
                  <a:srgbClr val="000000"/>
                </a:solidFill>
                <a:latin typeface="Arial"/>
                <a:ea typeface="Arial"/>
                <a:cs typeface="Arial"/>
                <a:sym typeface="Arial"/>
              </a:rPr>
              <a:t>violación en grupo, utilizada contra mujeres y niñas como arma de guerra en este conflicto. </a:t>
            </a:r>
            <a:r>
              <a:rPr b="0" lang="es-ES" sz="1200" strike="noStrike">
                <a:solidFill>
                  <a:srgbClr val="000000"/>
                </a:solidFill>
                <a:latin typeface="Arial"/>
                <a:ea typeface="Arial"/>
                <a:cs typeface="Arial"/>
                <a:sym typeface="Arial"/>
              </a:rPr>
              <a:t>Todo ello fue acompañado de niveles alarmantes de brutalidad, como palizas, amenazas de muerte y agravios étnicos. Entre los autores había miembros de las Fuerzas de Defensa eritreas.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Desde julio de 2021, en la zona de Chenna —un pueblo al norte de Bahir Dar, capital de la región de Amhara (Etiopia), fuerzas de Tigré violaron a decenas de mujeres y niñas (hasta de 14 años), a menudo en la propia casa de las víctimas tras obligarlas a proporcionarles alimentos y cocinar para ellos. La violencia sexual fue acompañada de escandalosos niveles de brutalidad, con palizas, amenazas de muerte e insultos étnicos. De las 30 sobrevivientes entrevistadas por Amnistía Internacional, 14 contaron que habían sufrido violaciones en grupo a manos de múltiples combatientes de Tigré, y algunas habían sido violadas delante de sus hijos. Siete de las sobrevivientes eran menores de 18 años. Las mujeres fueron vendidas como esclavas y, junto a miles de niñas, fueron raptadas, esclavizadas, torturadas, violadas y asesinadas.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Hay un informe de Amnistía Internacional en el que se documenta  las graves violaciones llevados a cabo por los soldados de la FDE , aliadas con el gobierno federal de Etiopía. Entre las atrocidades llevadas a cabo a las mujeres hubo abusos como violaciones individuales, en grupo y esclavización sexual.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Mas información: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2"/>
              </a:rPr>
              <a:t>https://www.amnesty.org/es/latest/news/2022/02/ethiopia-tigrayan-forces-murder-rape-and-pillage-in-attacks-on-civilians-in-amhara-towns/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https://www.es.amnesty.org/actua/acciones/ninos-soldados-rdc-sep180/</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https://www.es.amnesty.org/actua/acciones/egipto-violencia-sexual/</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00" name="Google Shape;300;p13: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4: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Las relaciones entre personas del mismo sexo son ilegales en 32 de los 54 países de África, y pueden ser castigados con muerte o penas de prisión.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el campo de refugiados de Kenia sufren crímenes de odio, violencia, abusos sexuales, entre otros.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https://www.es.amnesty.org/en-que-estamos/noticias/noticia/articulo/kenia-el-complejo-del-campo-de-personas-refugiadas-de-kakuma-sigue-sin-ser-seguro-para-las-personas-lgbti/</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13" name="Google Shape;313;p14: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p15: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800"/>
              <a:buFont typeface="Arial"/>
              <a:buNone/>
            </a:pPr>
            <a:r>
              <a:rPr b="0" lang="es-ES" sz="1800" strike="noStrike">
                <a:solidFill>
                  <a:srgbClr val="000000"/>
                </a:solidFill>
                <a:latin typeface="Arial"/>
                <a:ea typeface="Arial"/>
                <a:cs typeface="Arial"/>
                <a:sym typeface="Arial"/>
              </a:rPr>
              <a:t>Las mujeres y niñas en tiempos de guerra son tratadas como ‘’botín’’. </a:t>
            </a:r>
            <a:r>
              <a:rPr b="0" lang="es-ES" sz="1800" strike="noStrike">
                <a:solidFill>
                  <a:srgbClr val="252525"/>
                </a:solidFill>
                <a:latin typeface="Oswald"/>
                <a:ea typeface="Oswald"/>
                <a:cs typeface="Oswald"/>
                <a:sym typeface="Oswald"/>
              </a:rPr>
              <a:t> </a:t>
            </a:r>
            <a:r>
              <a:rPr b="1" lang="es-ES" sz="1800" strike="noStrike">
                <a:solidFill>
                  <a:srgbClr val="252525"/>
                </a:solidFill>
                <a:latin typeface="Arial"/>
                <a:ea typeface="Arial"/>
                <a:cs typeface="Arial"/>
                <a:sym typeface="Arial"/>
              </a:rPr>
              <a:t>La violación es una táctica utilizada como estrategia de terror y como forma de tortura.</a:t>
            </a:r>
            <a:r>
              <a:rPr b="0" lang="es-ES" sz="1800" strike="noStrike">
                <a:solidFill>
                  <a:srgbClr val="252525"/>
                </a:solidFill>
                <a:latin typeface="Oswald"/>
                <a:ea typeface="Oswald"/>
                <a:cs typeface="Oswald"/>
                <a:sym typeface="Oswald"/>
              </a:rPr>
              <a:t> También puede ser utilizada como limpieza étnica como se vio con violaciones sistemáticas y embarazos en la antigua Yugoslavia, o genocidio contra la comunidad yazidí por el Estado islámico entre 2014 y 2021. La buena noticia es que en marzo de 2021 en el que se aprueba una Ley de Supervivientes Yazidíes, que establece un marco de reparación contra las víctimas, entre ellas mujeres y niñas.</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Ucrania</a:t>
            </a:r>
            <a:r>
              <a:rPr b="0" lang="es-ES" sz="1200" strike="noStrike">
                <a:solidFill>
                  <a:srgbClr val="000000"/>
                </a:solidFill>
                <a:latin typeface="Arial"/>
                <a:ea typeface="Arial"/>
                <a:cs typeface="Arial"/>
                <a:sym typeface="Arial"/>
              </a:rPr>
              <a:t>: Las mujeres en la guerra se encargan en su mayoría de la responsabilidad del cuidado y de los miembros de la familia. Además, se ha intensificado la violencia de género y  sexual , y no están protegidas.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https://www.amnesty.org/es/latest/news/2023/03/ukraine-women-face-grave-risks-as-russias-full-scale-invasion-enters-its-second-year/</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https://www.amnesty.org/es/latest/press-release/2020/11/ukraine-epidemic-of-violence-against-women-in-conflicttorn-east/</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a:t>
            </a:r>
            <a:r>
              <a:rPr b="1" lang="es-ES" sz="1200" strike="noStrike">
                <a:solidFill>
                  <a:srgbClr val="000000"/>
                </a:solidFill>
                <a:latin typeface="Arial"/>
                <a:ea typeface="Arial"/>
                <a:cs typeface="Arial"/>
                <a:sym typeface="Arial"/>
              </a:rPr>
              <a:t>Siria, </a:t>
            </a:r>
            <a:r>
              <a:rPr b="0" lang="es-ES" sz="1200" strike="noStrike">
                <a:solidFill>
                  <a:srgbClr val="000000"/>
                </a:solidFill>
                <a:latin typeface="Arial"/>
                <a:ea typeface="Arial"/>
                <a:cs typeface="Arial"/>
                <a:sym typeface="Arial"/>
              </a:rPr>
              <a:t>los castigos a aquellas personas que retornan al país están siendo brutales. Se están viviendo casos de violencia sexual en pasos fronterizos y centros de detención durante los interrogatorios.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https://www.amnesty.org/es/latest/news/2021/09/syria-former-refugees-tortured-raped-disappeared-after-returning-home/</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26" name="Google Shape;326;p15: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16: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Ucrania: </a:t>
            </a:r>
            <a:r>
              <a:rPr b="0" i="1" lang="es-ES" sz="1200" strike="noStrike">
                <a:solidFill>
                  <a:srgbClr val="000000"/>
                </a:solidFill>
                <a:latin typeface="Arial"/>
                <a:ea typeface="Arial"/>
                <a:cs typeface="Arial"/>
                <a:sym typeface="Arial"/>
              </a:rPr>
              <a:t>“Están entrando niños y niñas en Polonia procedentes de Ucrania, pero las autoridades no registran los nombres de las personas que acogen a muchos de ellos. En algunos casos, estos menores son enviados por sus progenitores a vivir con familiares en Polonia. En uno de los casos, una niña de 11 años viajaba con su tío pero detuvieron a este en la frontera y tuvo que continuar viajando sola”,</a:t>
            </a:r>
            <a:r>
              <a:rPr b="0" lang="es-ES" sz="1200" strike="noStrike">
                <a:solidFill>
                  <a:srgbClr val="000000"/>
                </a:solidFill>
                <a:latin typeface="Arial"/>
                <a:ea typeface="Arial"/>
                <a:cs typeface="Arial"/>
                <a:sym typeface="Arial"/>
              </a:rPr>
              <a:t> contó Irena Dawid-Olczyk, presidenta de la ONG La Strada.</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Karolina Wierzbińska, del movimiento Homo Faber, comunicó a la policía que una mujer estaba acercándose a las mujeres y menores que llegaban a la estación de tren de Lublin para ofrecerles dinero a cambio de su pasaporte. Personal de su organización también ha observado en Lublin a hombres que se acercan descaradamente a mujeres procedentes de Ucrania y les ofrecen transporte y alojamiento. La vulnerabilidad de estos emigrantes los coloca en situaciones de posible trata.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Mas información: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2"/>
              </a:rPr>
              <a:t>https://www.amnesty.org/es/latest/news/2022/03/poland-authorities-must-act-to-protect-people-fleeing-ukraine-from-further-suffering/</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2000"/>
              <a:buFont typeface="Arial"/>
              <a:buNone/>
            </a:pPr>
            <a:r>
              <a:rPr b="0" lang="es-ES" sz="2000" u="sng" strike="noStrike">
                <a:solidFill>
                  <a:schemeClr val="hlink"/>
                </a:solidFill>
                <a:latin typeface="Arial"/>
                <a:ea typeface="Arial"/>
                <a:cs typeface="Arial"/>
                <a:sym typeface="Arial"/>
                <a:hlinkClick r:id="rId3"/>
              </a:rPr>
              <a:t>https://www.es.amnesty.org/en-que-estamos/noticias/noticia/articulo/afganistan-las-sobrevivientes-de-violencia-de-genero-abandonadas-tras-la-toma-del-poder-por-los-talibanes-nueva-investigacion/</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2000"/>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2000"/>
              <a:buNone/>
            </a:pPr>
            <a:r>
              <a:t/>
            </a:r>
            <a:endParaRPr b="0" sz="2000" strike="noStrike">
              <a:solidFill>
                <a:srgbClr val="000000"/>
              </a:solidFill>
              <a:latin typeface="Arial"/>
              <a:ea typeface="Arial"/>
              <a:cs typeface="Arial"/>
              <a:sym typeface="Arial"/>
            </a:endParaRPr>
          </a:p>
        </p:txBody>
      </p:sp>
      <p:sp>
        <p:nvSpPr>
          <p:cNvPr id="340" name="Google Shape;340;p16: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p17: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Naciones Unidas reportó 2500 casos verificados de violencia sexual cometida principalmente contra mujeres y niñas en 18 países en 2020.</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2020, la ACNUDH verificó con datos 35 casos de matanzas de mujeres defensoras de los derechos humanos, mujeres periodistas y mujeres sindicalistas en siete países afectados por conflictos, superando los números reportados para 2019 y 2018.</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Mujeres en la guerra: </a:t>
            </a:r>
            <a:r>
              <a:rPr b="0" lang="es-ES" sz="1200" u="sng" strike="noStrike">
                <a:solidFill>
                  <a:schemeClr val="hlink"/>
                </a:solidFill>
                <a:latin typeface="Arial"/>
                <a:ea typeface="Arial"/>
                <a:cs typeface="Arial"/>
                <a:sym typeface="Arial"/>
                <a:hlinkClick r:id="rId2"/>
              </a:rPr>
              <a:t>https://www.es.amnesty.org/en-que-estamos/reportajes/saquen-mi-cuerpo-de-la-guerra/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55" name="Google Shape;355;p17: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7525157a5_0_27:notes"/>
          <p:cNvSpPr/>
          <p:nvPr>
            <p:ph idx="2" type="sldImg"/>
          </p:nvPr>
        </p:nvSpPr>
        <p:spPr>
          <a:xfrm>
            <a:off x="685800" y="1143000"/>
            <a:ext cx="54858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6" name="Google Shape;376;g2b7525157a5_0_27:notes"/>
          <p:cNvSpPr txBox="1"/>
          <p:nvPr>
            <p:ph idx="1" type="body"/>
          </p:nvPr>
        </p:nvSpPr>
        <p:spPr>
          <a:xfrm>
            <a:off x="685800" y="4400640"/>
            <a:ext cx="5485200" cy="359940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Naciones Unidas reportó 2500 casos verificados de violencia sexual cometida principalmente contra mujeres y niñas en 18 países en 2020.</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2020, la ACNUDH verificó con datos 35 casos de matanzas de mujeres defensoras de los derechos humanos, mujeres periodistas y mujeres sindicalistas en siete países afectados por conflictos, superando los números reportados para 2019 y 2018.</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Mujeres en la guerra: </a:t>
            </a:r>
            <a:r>
              <a:rPr b="0" lang="es-ES" sz="1200" u="sng" strike="noStrike">
                <a:solidFill>
                  <a:schemeClr val="hlink"/>
                </a:solidFill>
                <a:latin typeface="Arial"/>
                <a:ea typeface="Arial"/>
                <a:cs typeface="Arial"/>
                <a:sym typeface="Arial"/>
                <a:hlinkClick r:id="rId2"/>
              </a:rPr>
              <a:t>https://www.es.amnesty.org/en-que-estamos/reportajes/saquen-mi-cuerpo-de-la-guerra/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77" name="Google Shape;377;g2b7525157a5_0_27:notes"/>
          <p:cNvSpPr/>
          <p:nvPr/>
        </p:nvSpPr>
        <p:spPr>
          <a:xfrm>
            <a:off x="3884760" y="8685360"/>
            <a:ext cx="2970600" cy="4575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b7525157a5_0_0:notes"/>
          <p:cNvSpPr/>
          <p:nvPr>
            <p:ph idx="2" type="sldImg"/>
          </p:nvPr>
        </p:nvSpPr>
        <p:spPr>
          <a:xfrm>
            <a:off x="685800" y="1143000"/>
            <a:ext cx="54858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6" name="Google Shape;386;g2b7525157a5_0_0:notes"/>
          <p:cNvSpPr txBox="1"/>
          <p:nvPr>
            <p:ph idx="1" type="body"/>
          </p:nvPr>
        </p:nvSpPr>
        <p:spPr>
          <a:xfrm>
            <a:off x="685800" y="4400640"/>
            <a:ext cx="5485200" cy="359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lang="es-ES" sz="1200"/>
              <a:t>Link video: </a:t>
            </a:r>
            <a:r>
              <a:rPr lang="es-ES" sz="1200" u="sng">
                <a:solidFill>
                  <a:schemeClr val="hlink"/>
                </a:solidFill>
                <a:hlinkClick r:id="rId2"/>
              </a:rPr>
              <a:t>https://www.youtube.com/watch?v=ZsVwVcYr3Ws</a:t>
            </a:r>
            <a:endParaRPr sz="1200"/>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200"/>
              <a:buNone/>
            </a:pPr>
            <a:r>
              <a:rPr lang="es-ES" sz="1100">
                <a:solidFill>
                  <a:srgbClr val="131313"/>
                </a:solidFill>
              </a:rPr>
              <a:t>La violencia sexual y de género está generalizada en todo el mundo y se registra en situaciones de conflicto y de paz. El militarismo da alas a la comisión de estas violaciones de derechos humanos, que afectan a las mujeres y las niñas de modo desproporcionado y duradero. </a:t>
            </a:r>
            <a:endParaRPr sz="1100">
              <a:solidFill>
                <a:srgbClr val="131313"/>
              </a:solidFill>
            </a:endParaRPr>
          </a:p>
          <a:p>
            <a:pPr indent="0" lvl="0" marL="0" rtl="0" algn="l">
              <a:lnSpc>
                <a:spcPct val="100000"/>
              </a:lnSpc>
              <a:spcBef>
                <a:spcPts val="0"/>
              </a:spcBef>
              <a:spcAft>
                <a:spcPts val="0"/>
              </a:spcAft>
              <a:buSzPts val="1200"/>
              <a:buNone/>
            </a:pPr>
            <a:r>
              <a:t/>
            </a:r>
            <a:endParaRPr sz="1100">
              <a:solidFill>
                <a:srgbClr val="131313"/>
              </a:solidFill>
            </a:endParaRPr>
          </a:p>
          <a:p>
            <a:pPr indent="0" lvl="0" marL="0" rtl="0" algn="l">
              <a:lnSpc>
                <a:spcPct val="100000"/>
              </a:lnSpc>
              <a:spcBef>
                <a:spcPts val="0"/>
              </a:spcBef>
              <a:spcAft>
                <a:spcPts val="0"/>
              </a:spcAft>
              <a:buSzPts val="1200"/>
              <a:buNone/>
            </a:pPr>
            <a:r>
              <a:rPr lang="es-ES" sz="1100">
                <a:solidFill>
                  <a:srgbClr val="131313"/>
                </a:solidFill>
              </a:rPr>
              <a:t>Lamentablemente, ninguna región del mundo se libra de sufrir violencia sexual y de género en el contexto del militarismo.</a:t>
            </a:r>
            <a:endParaRPr sz="1100">
              <a:solidFill>
                <a:srgbClr val="131313"/>
              </a:solidFill>
            </a:endParaRPr>
          </a:p>
          <a:p>
            <a:pPr indent="0" lvl="0" marL="0" rtl="0" algn="l">
              <a:lnSpc>
                <a:spcPct val="100000"/>
              </a:lnSpc>
              <a:spcBef>
                <a:spcPts val="0"/>
              </a:spcBef>
              <a:spcAft>
                <a:spcPts val="0"/>
              </a:spcAft>
              <a:buSzPts val="1200"/>
              <a:buNone/>
            </a:pPr>
            <a:r>
              <a:t/>
            </a:r>
            <a:endParaRPr sz="1100">
              <a:solidFill>
                <a:srgbClr val="131313"/>
              </a:solidFill>
            </a:endParaRPr>
          </a:p>
          <a:p>
            <a:pPr indent="0" lvl="0" marL="0" rtl="0" algn="l">
              <a:lnSpc>
                <a:spcPct val="100000"/>
              </a:lnSpc>
              <a:spcBef>
                <a:spcPts val="0"/>
              </a:spcBef>
              <a:spcAft>
                <a:spcPts val="0"/>
              </a:spcAft>
              <a:buSzPts val="1200"/>
              <a:buNone/>
            </a:pPr>
            <a:r>
              <a:rPr lang="es-ES" sz="1100">
                <a:solidFill>
                  <a:srgbClr val="131313"/>
                </a:solidFill>
              </a:rPr>
              <a:t>Queremos asegurarnos de que las supervivientes de violencia sexual y de violación en tiempo de guerra tienen pleno acceso a justicia, verdad y reparación efectiva.</a:t>
            </a:r>
            <a:endParaRPr sz="1100">
              <a:solidFill>
                <a:srgbClr val="131313"/>
              </a:solidFill>
            </a:endParaRPr>
          </a:p>
        </p:txBody>
      </p:sp>
      <p:sp>
        <p:nvSpPr>
          <p:cNvPr id="387" name="Google Shape;387;g2b7525157a5_0_0:notes"/>
          <p:cNvSpPr/>
          <p:nvPr/>
        </p:nvSpPr>
        <p:spPr>
          <a:xfrm>
            <a:off x="3884760" y="8685360"/>
            <a:ext cx="2970600" cy="4575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2: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Ya sea como enfermeras, cuidadoras, madres, hijas, espías o combatientes activas, las mujeres han sido parte de los conflictos a lo largo de la historia. Normalmente viven la guerra como miembros de la población civil, aunque al igual que hombres y niños, pueden ser víctimas de tortura, ataques indiscriminados, asesinatos, amenazas, secuestros, desapariciones forzadas, detenciones, encarcelamiento, violencia sexual, desplazamiento o reclutamiento forzado. Ellas, además, tienen que velar por la alimentación y la supervivencia de sus familias, encontrando el sustento y la atención médica necesaria en una situación personal de pobreza, pérdida de trabajo y destrucción del hogar.</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Las niñas tienen un 90% menos de probabilidad de tener acceso a la educación que los niños en zonas de conflicto (ONU)</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Siria ocupó el puesto 150 de 153 en el índice de los mejores países del mundo para ser niña o mujer en el Informe Global de Brecha de Género 2020 (Foro Económico Mundial)</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 </a:t>
            </a:r>
            <a:r>
              <a:rPr b="0" lang="es-ES" sz="1200" strike="noStrike">
                <a:solidFill>
                  <a:srgbClr val="252525"/>
                </a:solidFill>
                <a:latin typeface="Arial"/>
                <a:ea typeface="Arial"/>
                <a:cs typeface="Arial"/>
                <a:sym typeface="Arial"/>
              </a:rPr>
              <a:t>Según la ONU Mujeres, las probabilidades de que un acuerdo de paz se mantenga como mínimo 15 años aumenta 35% si ellas participan efectivamente en los procesos de paz, tanto en las etapas de prenegociación, negociación e implementación de los acuerdos.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a:t>
            </a:r>
            <a:r>
              <a:rPr b="0" lang="es-ES" sz="1200" u="sng" strike="noStrike">
                <a:solidFill>
                  <a:schemeClr val="hlink"/>
                </a:solidFill>
                <a:latin typeface="Arial"/>
                <a:ea typeface="Arial"/>
                <a:cs typeface="Arial"/>
                <a:sym typeface="Arial"/>
                <a:hlinkClick r:id="rId2"/>
              </a:rPr>
              <a:t>https://www.es.amnesty.org/en-que-estamos/noticias/noticia/articulo/mas-de-250-activistas-de-amnistia-internacional-denuncian-el-impacto-que-tienen-los-conflictos-belicos-sobre-las-mujeres-y-las-ninas/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https://www.es.amnesty.org/en-que-estamos/blog/historia/articulo/la-mujer-y-los-conflictos-armados/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https://www.es.amnesty.org/en-que-estamos/blog/historia/articulo/las-mujeres-no-van-a-la-guerra/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22" name="Google Shape;122;p2: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8: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18: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Es importante recordar que se han dado pasos importantes para que el derecho internacional reconozca que la violencia sexual en cualquiera de sus formas durante los conflictos armados son crímenes de guerra, crímenes contra la humanidad y genocidio.</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No fue hasta la Cuarta Convención de Ginebra de 1949 cuando se mencionó la violación por primera vez, aunque no se la consideró un crimen de guerra grave. Y hubo que esperar a la creación de los tribunales internacionales que juzgaron los genocidios de Bosnia-Herzegovina o Ruanda en los años noventa para que se castigase la violencia sexual con más severidad.</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junio de 2008 el Consejo de Seguridad de la ONU adoptó la Resolución 1820​ que señalaba que "</a:t>
            </a:r>
            <a:r>
              <a:rPr b="0" i="1" lang="es-ES" sz="1200" strike="noStrike">
                <a:solidFill>
                  <a:srgbClr val="000000"/>
                </a:solidFill>
                <a:latin typeface="Arial"/>
                <a:ea typeface="Arial"/>
                <a:cs typeface="Arial"/>
                <a:sym typeface="Arial"/>
              </a:rPr>
              <a:t>la violación y otras formas de violencia sexual pueden constituir crímenes de guerra, crímenes de lesa humanidad o un acto constitutivo con respecto al genocidio"</a:t>
            </a:r>
            <a:r>
              <a:rPr b="0" lang="es-ES" sz="1200" strike="noStrike">
                <a:solidFill>
                  <a:srgbClr val="000000"/>
                </a:solidFill>
                <a:latin typeface="Arial"/>
                <a:ea typeface="Arial"/>
                <a:cs typeface="Arial"/>
                <a:sym typeface="Arial"/>
              </a:rPr>
              <a:t>. Por fin, desde diciembre de 2010, hace apenas una década, la Resolución 1960 exige la persecución de los responsables de actos de violencia sexual.</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Los testimonios de las mujeres que padecieron la violencia sexual durante la guerra de Yugoslavia produjeron este importante cambio, porque antes las violaciones eran consideradas como una “afrenta al pudor y el honor de las mujeres.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2"/>
              </a:rPr>
              <a:t>https://www.eldiario.es/amnistiaespana/guerra-rusia-leccion-sistema-derechos-europa_132_8980688.html</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https://www.es.amnesty.org/en-que-estamos/noticias/noticia/articulo/ucrania-las-fuerzas-rusas-ejecutan-extrajudicialmente-a-civiles-en-lo-que-parecen-ser-crimenes-de-guerra/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https://www.es.amnesty.org/en-que-estamos/noticias/noticia/articulo/ucrania-los-presuntos-crimenes-de-guerra-cometidos-por-las-fuerzas-rusas-en-bucha-deben-ser-investigados/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5"/>
              </a:rPr>
              <a:t>https://www.es.amnesty.org/en-que-estamos/blog/historia/articulo/que-es-un-genocidio/</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6"/>
              </a:rPr>
              <a:t>https://www.elindependiente.com/opinion/2022/04/27/veremos-a-putin-responder-por-crimenes-de-guerra-ante-un-tribunal/</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7"/>
              </a:rPr>
              <a:t>https://www.boe.es/boe/dias/2002/05/27/pdfs/A18824-18860.pdf</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396" name="Google Shape;396;p18: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p19: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r>
              <a:rPr b="0" lang="es-ES" sz="1200" strike="noStrike">
                <a:solidFill>
                  <a:srgbClr val="000000"/>
                </a:solidFill>
                <a:latin typeface="Arial"/>
                <a:ea typeface="Arial"/>
                <a:cs typeface="Arial"/>
                <a:sym typeface="Arial"/>
              </a:rPr>
              <a:t>:</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Las siglas </a:t>
            </a:r>
            <a:r>
              <a:rPr b="1" lang="es-ES" sz="1200" strike="noStrike">
                <a:solidFill>
                  <a:srgbClr val="000000"/>
                </a:solidFill>
                <a:latin typeface="Arial"/>
                <a:ea typeface="Arial"/>
                <a:cs typeface="Arial"/>
                <a:sym typeface="Arial"/>
              </a:rPr>
              <a:t>CEDAW</a:t>
            </a:r>
            <a:r>
              <a:rPr b="0" lang="es-ES" sz="1200" strike="noStrike">
                <a:solidFill>
                  <a:srgbClr val="000000"/>
                </a:solidFill>
                <a:latin typeface="Arial"/>
                <a:ea typeface="Arial"/>
                <a:cs typeface="Arial"/>
                <a:sym typeface="Arial"/>
              </a:rPr>
              <a:t> hacen referencia a: Comité/Convención para la Eliminación de todas las formas de discriminación contra la mujer, y se trata de un tratado internacional que entró en vigor en 1981, y actualmente está ratificada por 189 Estados a nivel mundial.</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El Comité de la CEDAW resulta fundamental para llevar a cabo recomendaciones, supervisiones y sanciones a los Estados, si efectivamente tienen conocimiento de que se está poniendo en peligro los derechos humanos de las mujeres, en función de lo regulado en la Convención.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El papel de la CEDAW resulta esencial en todos los casos previamente establecidos en las diapositivas anteriores, ya que se trata de violaciones de DDHH de las mujeres.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Consejo de Seguridad de NNUU</a:t>
            </a:r>
            <a:r>
              <a:rPr b="0" lang="es-ES" sz="1200" strike="noStrike">
                <a:solidFill>
                  <a:srgbClr val="000000"/>
                </a:solidFill>
                <a:latin typeface="Arial"/>
                <a:ea typeface="Arial"/>
                <a:cs typeface="Arial"/>
                <a:sym typeface="Arial"/>
              </a:rPr>
              <a:t>. Desde el año 2000 ha adoptado un total de diez resoluciones dedicadas sobre las mujeres, la paz y la seguridad: </a:t>
            </a:r>
            <a:r>
              <a:rPr b="1" lang="es-ES" sz="1200" strike="noStrike">
                <a:solidFill>
                  <a:srgbClr val="000000"/>
                </a:solidFill>
                <a:latin typeface="Arial"/>
                <a:ea typeface="Arial"/>
                <a:cs typeface="Arial"/>
                <a:sym typeface="Arial"/>
              </a:rPr>
              <a:t>1325 (2000), 1820 (2008), 1888 (2009), 1889 (2009), 1960 (2010), 2106 (2013), 2122 (2013), 2242 (2015), 2467 (2019) y 2493 (2019).</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Por ejemplo, La Resolución 1325 del Consejo de Seguridad de las Naciones Unidas del año 2020  reconoce dos realidades muy importantes, una es que la guerra afecta de manera diferente a las mujeres, y la otra es que es imprescindible dar voz a las mujeres en la toma de decisiones respecto a la prevención y la resolución de conflictos.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O por ejemplo, la resolución 1820 del año 2008, en la que se reitera las obligaciones de los Estados de tomar medidas especiales para proteger a las mujeres y las niñas en los conflictos armados y exigir responsabilidades a los perpetradores de genocidio, crímenes de lesa humanidad y crímenes de guerra, que incluyen toda forma de violencia sexual.</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El Consejo de DDHH de la ONU</a:t>
            </a:r>
            <a:r>
              <a:rPr b="0" lang="es-ES" sz="1200" strike="noStrike">
                <a:solidFill>
                  <a:srgbClr val="000000"/>
                </a:solidFill>
                <a:latin typeface="Arial"/>
                <a:ea typeface="Arial"/>
                <a:cs typeface="Arial"/>
                <a:sym typeface="Arial"/>
              </a:rPr>
              <a:t> estableció en octubre de 2021, la figura del relator especial para observar e informar sobre la situación de los DDHH en Afganistán.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Esta figura estará acompañada en todo momento por equipos en competencias especializadas de acuerdo con la situación del país, como es en este caso, un equipo especializado en los derechos de las mujeres y las niñas, entre otros.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Sin embargo, se trata de una figura que llega tarde, porque, de acuerdo con Amnistía Internacional y otras 50 organizaciones internacionales, nacionales y regionales, se instó a los Estados miembros de la ONU a establecer una misión de determinación de los hechos o un mecanismo de investigación independiente semejante para Afganistán, ya en el mes de Agosto.</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a:t>
            </a:r>
            <a:r>
              <a:rPr b="0" lang="es-ES" sz="1200" u="sng" strike="noStrike">
                <a:solidFill>
                  <a:schemeClr val="hlink"/>
                </a:solidFill>
                <a:latin typeface="Arial"/>
                <a:ea typeface="Arial"/>
                <a:cs typeface="Arial"/>
                <a:sym typeface="Arial"/>
                <a:hlinkClick r:id="rId2"/>
              </a:rPr>
              <a:t>https://www.es.amnesty.org/en-que-estamos/noticias/noticia/articulo/afganistan-la-designacion-de-un-relator-especial-un-primer-paso-importante-hacia-una-supervision-solida-de-la-situacion-de-los-derechos-humanos-por-la-onu/</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406" name="Google Shape;406;p19: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0: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20: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r>
              <a:rPr b="0" lang="es-ES" sz="1200" strike="noStrike">
                <a:solidFill>
                  <a:srgbClr val="000000"/>
                </a:solidFill>
                <a:latin typeface="Arial"/>
                <a:ea typeface="Arial"/>
                <a:cs typeface="Arial"/>
                <a:sym typeface="Arial"/>
              </a:rPr>
              <a:t>:</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El doctor Denis Mukwege trabaja con las supervivientes de violencia sexual en la República Democrática del Congo.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Nadia Murad fue sometida a esclavitud sexual en Irak por parte del Estado Islámico y ahora es defensora de los derechos de las mujeres.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Ambos contribuyen a denunciar y mostrar al mundo este tipo de crímenes de guerra contra las mujeres y aportan esperanza en lo que supone la lucha contra las barbaridades que sufren las mujeres en los conflictos armados.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a:t>
            </a:r>
            <a:r>
              <a:rPr b="0" lang="es-ES" sz="1200" u="sng" strike="noStrike">
                <a:solidFill>
                  <a:schemeClr val="hlink"/>
                </a:solidFill>
                <a:latin typeface="Arial"/>
                <a:ea typeface="Arial"/>
                <a:cs typeface="Arial"/>
                <a:sym typeface="Arial"/>
                <a:hlinkClick r:id="rId2"/>
              </a:rPr>
              <a:t> https://www.es.amnesty.org/en-que-estamos/noticias/noticia/articulo/premio-nobel-de-la-paz-la-valiente-labor-de-denis-mukwege-y-nadia-murad-pone-de-relieve-la-necesida/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422" name="Google Shape;422;p20: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1: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1" name="Google Shape;431;p21: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Insertar vídeo.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Nadia pertenece a la comunidad yazidí, forma parte de la población kurda, han sido objeto de persecución a lo largo de los años. En 2014 fue secuestrada y se convirtió en esclava sexual, pero pudo huir y ahora lucha para la defensa del derecho de las mujeres y que  reconozcan los crímenes de guerra contra la comunidad yazidí</a:t>
            </a:r>
            <a:endParaRPr b="0" sz="1200" strike="noStrike">
              <a:solidFill>
                <a:srgbClr val="000000"/>
              </a:solidFill>
              <a:latin typeface="Arial"/>
              <a:ea typeface="Arial"/>
              <a:cs typeface="Arial"/>
              <a:sym typeface="Arial"/>
            </a:endParaRPr>
          </a:p>
        </p:txBody>
      </p:sp>
      <p:sp>
        <p:nvSpPr>
          <p:cNvPr id="432" name="Google Shape;432;p21: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2: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22: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Con la guerra, el papel de las mujeres cambia, se convierten trabajadoras, proveedoras de bienes, sostenedoras de la familia, trabajadoras humanitarias y en las sociedades donde están más apartadas de la vida comunitaria, comienzan a intervenir activamente en las decisiones de la comunidad.</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Las mujeres tienen que participar en los procesos de paz, en las negociaciones y reconstrucción de sus países. Algo que, lamentablemente no ocurrió en Afganistán antes de la última llegada al poder de los talibanes.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En los Acuerdos de Paz de 2016 en Colombia se reconoce que durante los más de 50 años de conflicto, la violencia sexual contra las mujeres fue generalizada, por lo que se establece el derecho a la verdad, justicia y reparación para las víctimas.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Según ONU Mujeres, las probabilidades de que un acuerdo de paz se mantenga como mínimo 15 años aumenta un 35% si las mujeres participan en todas las etapas.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Sin embargo, en todo el mundo, solo el 25,5% de las personas parlamentarias son mujeres. En países en conflicto y posconflicto, la representación de las mujeres en el parlamento es incluso menor, en apenas un 18.9% en 2020.</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 Entre 1992 y 2019, en promedio, solo el 13 por ciento de las personas negociadoras, el 6 por ciento de las personas mediadoras y el 6 por ciento de las personas signatarias en procesos importantes de la paz alrededor del mundo eran mujeres.</a:t>
            </a:r>
            <a:endParaRPr b="0" sz="1200" strike="noStrike">
              <a:solidFill>
                <a:srgbClr val="000000"/>
              </a:solidFill>
              <a:latin typeface="Arial"/>
              <a:ea typeface="Arial"/>
              <a:cs typeface="Arial"/>
              <a:sym typeface="Arial"/>
            </a:endParaRPr>
          </a:p>
          <a:p>
            <a:pPr indent="-171000" lvl="0" marL="171360" rtl="0" algn="just">
              <a:lnSpc>
                <a:spcPct val="100000"/>
              </a:lnSpc>
              <a:spcBef>
                <a:spcPts val="0"/>
              </a:spcBef>
              <a:spcAft>
                <a:spcPts val="0"/>
              </a:spcAft>
              <a:buClr>
                <a:srgbClr val="000000"/>
              </a:buClr>
              <a:buSzPts val="1200"/>
              <a:buFont typeface="Noto Sans Symbols"/>
              <a:buChar char="-"/>
            </a:pPr>
            <a:r>
              <a:rPr b="0" lang="es-ES" sz="1200" strike="noStrike">
                <a:solidFill>
                  <a:srgbClr val="000000"/>
                </a:solidFill>
                <a:latin typeface="Arial"/>
                <a:ea typeface="Arial"/>
                <a:cs typeface="Arial"/>
                <a:sym typeface="Arial"/>
              </a:rPr>
              <a:t>Alrededor de siete de cada diez procesos de paz no incluyeron una sola mujer mediadora o signatarias.</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Datos de ONU Mujeres:</a:t>
            </a:r>
            <a:r>
              <a:rPr b="0" lang="es-ES" sz="1200" u="sng" strike="noStrike">
                <a:solidFill>
                  <a:schemeClr val="hlink"/>
                </a:solidFill>
                <a:latin typeface="Arial"/>
                <a:ea typeface="Arial"/>
                <a:cs typeface="Arial"/>
                <a:sym typeface="Arial"/>
                <a:hlinkClick r:id="rId2"/>
              </a:rPr>
              <a:t> https://www.unwomen.org/es/what-we-do/peace-and-security/facts-and-figures</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https://www.es.amnesty.org/en-que-estamos/noticias/noticia/articulo/siria-las-mujeres-deben-tener-un-papel-activo-en-la-construccion-del-futuro-del-pais/</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https://www.es.amnesty.org/en-que-estamos/blog/historia/articulo/violadas-y-abusadas-en-tiempos-de-guerra-y-ahora-olvidadas-por-el-estado/</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442" name="Google Shape;442;p22: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3: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23: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SzPts val="1800"/>
              <a:buNone/>
            </a:pPr>
            <a:r>
              <a:t/>
            </a:r>
            <a:endParaRPr b="0" sz="1800" strike="noStrike">
              <a:solidFill>
                <a:srgbClr val="000000"/>
              </a:solidFill>
              <a:latin typeface="Arial"/>
              <a:ea typeface="Arial"/>
              <a:cs typeface="Arial"/>
              <a:sym typeface="Arial"/>
            </a:endParaRPr>
          </a:p>
        </p:txBody>
      </p:sp>
      <p:sp>
        <p:nvSpPr>
          <p:cNvPr id="464" name="Google Shape;464;p23: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b755bfd3d8_0_6:notes"/>
          <p:cNvSpPr/>
          <p:nvPr>
            <p:ph idx="2" type="sldImg"/>
          </p:nvPr>
        </p:nvSpPr>
        <p:spPr>
          <a:xfrm>
            <a:off x="685800" y="1143000"/>
            <a:ext cx="54858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2" name="Google Shape;492;g2b755bfd3d8_0_6:notes"/>
          <p:cNvSpPr txBox="1"/>
          <p:nvPr>
            <p:ph idx="1" type="body"/>
          </p:nvPr>
        </p:nvSpPr>
        <p:spPr>
          <a:xfrm>
            <a:off x="685800" y="4400640"/>
            <a:ext cx="5485200" cy="359940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SzPts val="1400"/>
              <a:buAutoNum type="arabicPeriod"/>
            </a:pPr>
            <a:r>
              <a:rPr lang="es-ES">
                <a:solidFill>
                  <a:schemeClr val="dk1"/>
                </a:solidFill>
              </a:rPr>
              <a:t>Únete a las manifestaciones de tu ciudad convocadas el 8 de marzo</a:t>
            </a:r>
            <a:endParaRPr>
              <a:solidFill>
                <a:schemeClr val="dk1"/>
              </a:solidFill>
            </a:endParaRPr>
          </a:p>
          <a:p>
            <a:pPr indent="-317500" lvl="0" marL="457200" rtl="0" algn="l">
              <a:spcBef>
                <a:spcPts val="0"/>
              </a:spcBef>
              <a:spcAft>
                <a:spcPts val="0"/>
              </a:spcAft>
              <a:buSzPts val="1400"/>
              <a:buAutoNum type="arabicPeriod"/>
            </a:pPr>
            <a:r>
              <a:rPr lang="es-ES"/>
              <a:t>Firma las acciones del Código QR. </a:t>
            </a:r>
            <a:endParaRPr/>
          </a:p>
          <a:p>
            <a:pPr indent="-317500" lvl="0" marL="457200" rtl="0" algn="l">
              <a:spcBef>
                <a:spcPts val="0"/>
              </a:spcBef>
              <a:spcAft>
                <a:spcPts val="0"/>
              </a:spcAft>
              <a:buSzPts val="1400"/>
              <a:buAutoNum type="arabicPeriod"/>
            </a:pPr>
            <a:r>
              <a:rPr lang="es-ES"/>
              <a:t>Sácate fotos con los carteles, súbelas a RRSS y etiqueta a @amnistiaespana</a:t>
            </a:r>
            <a:endParaRPr/>
          </a:p>
          <a:p>
            <a:pPr indent="-317500" lvl="0" marL="457200" rtl="0" algn="l">
              <a:spcBef>
                <a:spcPts val="0"/>
              </a:spcBef>
              <a:spcAft>
                <a:spcPts val="0"/>
              </a:spcAft>
              <a:buSzPts val="1400"/>
              <a:buAutoNum type="arabicPeriod"/>
            </a:pPr>
            <a:r>
              <a:rPr lang="es-ES"/>
              <a:t>Asegúrate de que las personas te dan su consentimiento para subir el post a las RRSS</a:t>
            </a:r>
            <a:endParaRPr/>
          </a:p>
          <a:p>
            <a:pPr indent="-317500" lvl="0" marL="457200" rtl="0" algn="l">
              <a:spcBef>
                <a:spcPts val="0"/>
              </a:spcBef>
              <a:spcAft>
                <a:spcPts val="0"/>
              </a:spcAft>
              <a:buSzPts val="1400"/>
              <a:buAutoNum type="arabicPeriod"/>
            </a:pPr>
            <a:r>
              <a:rPr lang="es-ES"/>
              <a:t>Cuéntale a tu gente lo que está pasando.</a:t>
            </a:r>
            <a:endParaRPr/>
          </a:p>
        </p:txBody>
      </p:sp>
      <p:sp>
        <p:nvSpPr>
          <p:cNvPr id="493" name="Google Shape;493;g2b755bfd3d8_0_6:notes"/>
          <p:cNvSpPr/>
          <p:nvPr/>
        </p:nvSpPr>
        <p:spPr>
          <a:xfrm>
            <a:off x="3884760" y="8685360"/>
            <a:ext cx="2970600" cy="4575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3: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a:t>
            </a:r>
            <a:r>
              <a:rPr b="0" lang="es-ES" sz="1200" u="sng" strike="noStrike">
                <a:solidFill>
                  <a:schemeClr val="hlink"/>
                </a:solidFill>
                <a:latin typeface="Arial"/>
                <a:ea typeface="Arial"/>
                <a:cs typeface="Arial"/>
                <a:sym typeface="Arial"/>
                <a:hlinkClick r:id="rId2"/>
              </a:rPr>
              <a:t>https://www.es.amnesty.org/en-que-estamos/noticias/noticia/articulo/mas-de-250-activistas-de-amnistia-internacional-denuncian-el-impacto-que-tienen-los-conflictos-belicos-sobre-las-mujeres-y-las-ninas/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45" name="Google Shape;145;p3: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4: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según la OMS, se estima que 50.000 mujeres están embarazadas y en base a UNICEF, han nacido unos 20.000 bebés desde el comienzo de la guerra. Por tanto, las mujeres embarazadas son un sector de la población que ha sufrido consecuencias graves de la guerra, ya que la falta de capacidad en los hospitales y los ataques en centros de salud ha puesto en grave peligro la vida de las mujeres y sus partos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https://www.msf.org/gaza-displaced-pregnant-women-high-risk-amid-dire-conditions-rafah</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57" name="Google Shape;157;p4: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5: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60000"/>
              </a:lnSpc>
              <a:spcBef>
                <a:spcPts val="0"/>
              </a:spcBef>
              <a:spcAft>
                <a:spcPts val="0"/>
              </a:spcAft>
              <a:buClr>
                <a:srgbClr val="000000"/>
              </a:buClr>
              <a:buSzPts val="1200"/>
              <a:buFont typeface="Arial"/>
              <a:buNone/>
            </a:pPr>
            <a:r>
              <a:rPr b="1" lang="es-ES" sz="1200" strike="noStrike">
                <a:solidFill>
                  <a:srgbClr val="000000"/>
                </a:solidFill>
                <a:latin typeface="Arial"/>
                <a:ea typeface="Arial"/>
                <a:cs typeface="Arial"/>
                <a:sym typeface="Arial"/>
              </a:rPr>
              <a:t>abanar</a:t>
            </a:r>
            <a:r>
              <a:rPr b="0" lang="es-ES" sz="1200" strike="noStrike">
                <a:solidFill>
                  <a:srgbClr val="000000"/>
                </a:solidFill>
                <a:latin typeface="Arial"/>
                <a:ea typeface="Arial"/>
                <a:cs typeface="Arial"/>
                <a:sym typeface="Arial"/>
              </a:rPr>
              <a:t> su país para mantenerse a salvo, a niños y niñas que  quedan </a:t>
            </a:r>
            <a:r>
              <a:rPr b="0" lang="es-ES" sz="1200" u="sng" strike="noStrike">
                <a:solidFill>
                  <a:srgbClr val="000000"/>
                </a:solidFill>
                <a:latin typeface="Arial"/>
                <a:ea typeface="Arial"/>
                <a:cs typeface="Arial"/>
                <a:sym typeface="Arial"/>
              </a:rPr>
              <a:t>Información sobre Ucrania:</a:t>
            </a:r>
            <a:r>
              <a:rPr b="0" lang="es-ES" sz="1200" u="sng" strike="noStrike">
                <a:solidFill>
                  <a:schemeClr val="hlink"/>
                </a:solidFill>
                <a:latin typeface="Arial"/>
                <a:ea typeface="Arial"/>
                <a:cs typeface="Arial"/>
                <a:sym typeface="Arial"/>
                <a:hlinkClick r:id="rId2"/>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https://www.es.amnesty.org/en-que-estamos/noticias/noticia/articulo/ucrania-las-crueles-tacticas-belicas-de-asedio-utilizadas-por-rusia-provocan-homicidios-ilegitimos-de-civiles-nueva-investigacion/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Ucrania: Las crueles tácticas bélicas de asedio utilizadas por Rusia provocan homicidios ilegítimos de civiles. Nueva investigación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5"/>
              </a:rPr>
              <a:t> https://www.es.amnesty.org/en-que-estamos/noticias/noticia/articulo/ucrania-la-ciudad-sitiada-de-izium-al-limite-tras-el-ataque-incesante-de-fuerzas-rusas/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6"/>
              </a:rPr>
              <a:t>https://www.eldiario.es/amnistiaespana/guerra-rusia-leccion-sistema-derechos-europa_132_8980688.html</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7"/>
              </a:rPr>
              <a:t>https://www.amnesty.org/es/latest/news/2022/05/ukraine-russian-forces-must-face-justice-for-war-crimes-in-kyiv-oblast-new-investigation/</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8"/>
              </a:rPr>
              <a:t>‘He’s Not Coming Back’: War Crimes in Northwest Areas of Kyiv Oblast</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71" name="Google Shape;171;p5: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6: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Afganistán, las mujeres y las niñas sobrevivientes de violencia de género han sido abandonadas. Su red de apoyo ha sido desmantelada, y sus lugares de refugio prácticamente han desaparecido. Ahora muchas de ellas están escondidas junto a sus cuidadoras, también perseguidas por los talibán.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Las líderes afganas, activistas, artistas, deportistas, políticas y muchas más han tenido que huir del país temiendo por sus vidas. Decenas de ellas siguen atrapadas en Afganistán y se enfrentan a represalias de los talibanes.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Sin embargo, las mujeres afganas siguen levantando la voz dentro y fuera de su país para pedir a la comunidad internacional que no las olvide, y que los gobiernos del mundo pongan sus derechos en el centro de su política exterior con Afganistán.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2000"/>
              <a:buFont typeface="Arial"/>
              <a:buNone/>
            </a:pPr>
            <a:r>
              <a:rPr b="0" lang="es-ES" sz="2000" strike="noStrike">
                <a:solidFill>
                  <a:srgbClr val="000000"/>
                </a:solidFill>
                <a:latin typeface="Arial"/>
                <a:ea typeface="Arial"/>
                <a:cs typeface="Arial"/>
                <a:sym typeface="Arial"/>
              </a:rPr>
              <a:t>Más i</a:t>
            </a:r>
            <a:r>
              <a:rPr b="0" lang="es-ES" sz="1200" strike="noStrike">
                <a:solidFill>
                  <a:srgbClr val="000000"/>
                </a:solidFill>
                <a:latin typeface="Arial"/>
                <a:ea typeface="Arial"/>
                <a:cs typeface="Arial"/>
                <a:sym typeface="Arial"/>
              </a:rPr>
              <a:t>nformación sobre Afganistán: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2"/>
              </a:rPr>
              <a:t>https://www.es.amnesty.org/en-que-estamos/noticias/noticia/articulo/afganistan-peticion-global-a-la-comunidad-internacional-para-que-ponga-fin-a-la-supresion-de-los-derechos-de-las-mujeres-y-las-ninas-por-los-talibanes/</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https://www.es.amnesty.org/en-que-estamos/noticias/noticia/articulo/afganistan-los-atentados-con-explosivos-en-escuelas-un-ataque-condenable-a-minorias-religiosas-y-etnicas/</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4"/>
              </a:rPr>
              <a:t>https://www.es.amnesty.org/crisis-en-afganistan/</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5"/>
              </a:rPr>
              <a:t>https://www.es.amnesty.org/en-que-estamos/noticias/noticia/articulo/afganistan-el-paso-atras-de-los-talibanes-sobre-la-reapertura-de-las-escuelas-para-las-ninas-afecta-de-manera-irreversible-a-su-futuro/</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82" name="Google Shape;182;p6: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7: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Yemen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Yemen se vive la peor crisis humanitaria del mundo a causa del conflicto armado entre las fuerzas del Gobierno, respaldado por Arabia Saudí, y los rebeldes hutíes, respaldados por Irán.</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Todas las partes en el conflicto (Autoridades de facto huzíes y gobierno de Yemen) continuaron imponiendo y utilizando abusivamente normas de género patriarcales, emplearon la discriminación y la violencia de género para conseguir sus objetivos, y mantuvieron un amplio abanico de disposiciones discriminatorias y opresivas del derecho consuetudinario y del reglamentario.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AUTORIDADES DE FACTO HUZÍES: prosiguieron su campaña de detención arbitraria y desaparición forzada de mujeres y niñas, Sólo en 2021 recluyeron al menos a 233 mujeres y niñas en centros de Saná, acusadas de apoyar a la coalición, de “trabajo sexual” o de delitos de “actos inmorales”. En el pasado, las mujeres, las niñas y las personas LGBTI recluidas en estos centros habían sido sometidas a tortura sistemática —incluidas la violación y otras formas de violencia sexual—, trato cruel e inhumano y reclutamiento forzoso.</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Yemen ocupó el segundo peor puesto en el índice mundial de disparidad entre los géneros de 2021.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No hay datos recientes a disposición sobre violencia sexual denunciados en Yemen, pero en base al Fondo de Población de las Naciones Unidas, hay 60.0000 mujeres en riesgos de violencia sexual, incluida violación. y como los agresores son políticamente afines a las autoridades locales, la recurrente impunidad disuade a las familias a denunciar estos hechos.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Post: </a:t>
            </a:r>
            <a:r>
              <a:rPr b="0" lang="es-ES" sz="1200" u="sng" strike="noStrike">
                <a:solidFill>
                  <a:schemeClr val="hlink"/>
                </a:solidFill>
                <a:latin typeface="Arial"/>
                <a:ea typeface="Arial"/>
                <a:cs typeface="Arial"/>
                <a:sym typeface="Arial"/>
                <a:hlinkClick r:id="rId2"/>
              </a:rPr>
              <a:t>https://www.es.amnesty.org/en-que-estamos/blog/historia/articulo/yemen-uno-de-los-peores-lugares-del-mundo-para-ser-mujer/</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https://www.amnesty.org/es/latest/press-release/2019/03/yemen-taiz-authorities-must-tackle-child-rape-and-abuse-under-militia-rule/</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Nigeria:</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https://www.es.amnesty.org/en-que-estamos/noticias/noticia/articulo/nigeria-mujeres-afectadas-por-el-hambre-violadas-por-soldados-y-milicias-que-afirman-estar-rescata/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199" name="Google Shape;199;p7: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8: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just">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Sudán del Sur</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Sudán del Sur, el país más joven del mundo, logró la independencia el 9 de julio de 2011 tras varios decenios de guerra, largas negociaciones y un referéndum sobre la secesión respecto a Sudán. Sin embargo, la alegría por la recién adquirida libertad resultó efímera y las disensiones internas han enturbiado gran parte de su corta vida como Estado independiente. El conflicto armado que estalló en diciembre de 2013 persiste en la actualidad y tiene un efecto devastador para millones de civiles, en especial para mujeres y niñas.</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Desde 2023, se disputa el control de Sudán las SAF y las RSF, de carácter paramilitar. Por lo que las violaciones de derechos humanos se han agravado desde el momento de este acontecimiento. Además de muertes, ataques deliberados a civiles, miembros de las partes enfrentadas han sometido a violencia sexual, incluida violación a mujeres y niñas, algunas de tan solo 12 años. </a:t>
            </a:r>
            <a:endParaRPr b="0" sz="1200" strike="noStrike">
              <a:solidFill>
                <a:srgbClr val="000000"/>
              </a:solidFill>
              <a:latin typeface="Arial"/>
              <a:ea typeface="Arial"/>
              <a:cs typeface="Arial"/>
              <a:sym typeface="Arial"/>
            </a:endParaRPr>
          </a:p>
          <a:p>
            <a:pPr indent="0" lvl="0" marL="216000" rtl="0" algn="just">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2"/>
              </a:rPr>
              <a:t>https://www.amnesty.org/es/latest/news/2017/07/south-sudan-sexual-violence-on-a-massive-scale-leaves-thousands-in-mental-distress-amid-raging-conflict/</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hlink"/>
              </a:buClr>
              <a:buSzPts val="1200"/>
              <a:buFont typeface="Arial"/>
              <a:buNone/>
            </a:pPr>
            <a:r>
              <a:rPr b="0" lang="es-ES" sz="1200" u="sng" strike="noStrike">
                <a:solidFill>
                  <a:schemeClr val="hlink"/>
                </a:solidFill>
                <a:latin typeface="Arial"/>
                <a:ea typeface="Arial"/>
                <a:cs typeface="Arial"/>
                <a:sym typeface="Arial"/>
                <a:hlinkClick r:id="rId3"/>
              </a:rPr>
              <a:t>https://www.es.amnesty.org/en-que-estamos/noticias/noticia/articulo/sudan-del-sur-la-onu-debe-renovar-el-embargo-de-armas-ante-la-impunidad-persistente-y-la-violencia-sexual-en-curso/</a:t>
            </a:r>
            <a:r>
              <a:rPr b="0" lang="es-ES" sz="1200" strike="noStrike">
                <a:solidFill>
                  <a:srgbClr val="000000"/>
                </a:solidFill>
                <a:latin typeface="Arial"/>
                <a:ea typeface="Arial"/>
                <a:cs typeface="Arial"/>
                <a:sym typeface="Arial"/>
              </a:rPr>
              <a:t>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hlinkClick r:id="rId4">
                  <a:extLst>
                    <a:ext uri="{A12FA001-AC4F-418D-AE19-62706E023703}">
                      <ahyp:hlinkClr val="tx"/>
                    </a:ext>
                  </a:extLst>
                </a:hlinkClick>
              </a:rPr>
              <a:t>Sudán: Crímenes de guerra generalizados. Muertes de civiles en ataques deliberados e indiscriminados. Nuevo informe</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u="sng" strike="noStrike">
                <a:solidFill>
                  <a:srgbClr val="000000"/>
                </a:solidFill>
                <a:latin typeface="Arial"/>
                <a:ea typeface="Arial"/>
                <a:cs typeface="Arial"/>
                <a:sym typeface="Arial"/>
              </a:rPr>
              <a:t>Siria:</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Algunos Estados como Dinamarca, Suecia y Turquía están presionando para que las personas refugiadas procedentes de Siria vuelvan a su país, sin embargo, aunque Siria haya disminuido el nivel de los combates sigue siendo insegura y se están cometiendo graves violaciones de derechos humanos contra personas refugiadas que retornan al país, acusándolas de traición o apoyar el ‘’terrorismo’’.</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En el ámbito internacional, Alemania ha sido el primer país en condenar culpable de genocidio de la comunidad religiosa yaizidí ( en el norte de Irak) a un exmiembro del grupo armado autodenominado Estado Islámico. Esta sentencia es el principio de más sentencias judiciales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https://www.amnesty.org/es/latest/news/2021/11/germany-iraq-worlds-first-judgment-on-crime-of-genocide-against-the-yazidis/#:~:text=de%20su%20madre.-,Taha%20al%20J.,constituyen%20un%20crimen%20de%20genocidio.</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219" name="Google Shape;219;p8: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400640"/>
            <a:ext cx="5485320" cy="359928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Notas:</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Las autoridades han limitado casi todos los aspectos de la vida de las personas rohingyas en el estado de Rajine, se les ha confinado de tal forma que están aislados del mundo exterior y se han producido miles de desplazamientos.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1200"/>
              <a:buFont typeface="Arial"/>
              <a:buNone/>
            </a:pPr>
            <a:r>
              <a:rPr b="0" lang="es-ES" sz="1200" strike="noStrike">
                <a:solidFill>
                  <a:srgbClr val="000000"/>
                </a:solidFill>
                <a:latin typeface="Arial"/>
                <a:ea typeface="Arial"/>
                <a:cs typeface="Arial"/>
                <a:sym typeface="Arial"/>
              </a:rPr>
              <a:t>https://www.amnesty.org/es/latest/press-release/2017/11/myanmar-rohingya-trapped-in-dehumanising-apartheid-regime/</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SzPts val="1200"/>
              <a:buNone/>
            </a:pPr>
            <a:r>
              <a:t/>
            </a:r>
            <a:endParaRPr b="0" sz="1200" strike="noStrike">
              <a:solidFill>
                <a:srgbClr val="000000"/>
              </a:solidFill>
              <a:latin typeface="Arial"/>
              <a:ea typeface="Arial"/>
              <a:cs typeface="Arial"/>
              <a:sym typeface="Arial"/>
            </a:endParaRPr>
          </a:p>
        </p:txBody>
      </p:sp>
      <p:sp>
        <p:nvSpPr>
          <p:cNvPr id="238" name="Google Shape;238;p9:notes"/>
          <p:cNvSpPr/>
          <p:nvPr/>
        </p:nvSpPr>
        <p:spPr>
          <a:xfrm>
            <a:off x="3884760" y="8685360"/>
            <a:ext cx="2970720" cy="45756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2" name="Shape 42"/>
        <p:cNvGrpSpPr/>
        <p:nvPr/>
      </p:nvGrpSpPr>
      <p:grpSpPr>
        <a:xfrm>
          <a:off x="0" y="0"/>
          <a:ext cx="0" cy="0"/>
          <a:chOff x="0" y="0"/>
          <a:chExt cx="0" cy="0"/>
        </a:xfrm>
      </p:grpSpPr>
      <p:sp>
        <p:nvSpPr>
          <p:cNvPr id="43" name="Google Shape;43;p37"/>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 type="body"/>
          </p:nvPr>
        </p:nvSpPr>
        <p:spPr>
          <a:xfrm>
            <a:off x="609480" y="160452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37"/>
          <p:cNvSpPr txBox="1"/>
          <p:nvPr>
            <p:ph idx="2" type="body"/>
          </p:nvPr>
        </p:nvSpPr>
        <p:spPr>
          <a:xfrm>
            <a:off x="609480" y="368208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6" name="Shape 46"/>
        <p:cNvGrpSpPr/>
        <p:nvPr/>
      </p:nvGrpSpPr>
      <p:grpSpPr>
        <a:xfrm>
          <a:off x="0" y="0"/>
          <a:ext cx="0" cy="0"/>
          <a:chOff x="0" y="0"/>
          <a:chExt cx="0" cy="0"/>
        </a:xfrm>
      </p:grpSpPr>
      <p:sp>
        <p:nvSpPr>
          <p:cNvPr id="47" name="Google Shape;47;p38"/>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38"/>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2" name="Shape 52"/>
        <p:cNvGrpSpPr/>
        <p:nvPr/>
      </p:nvGrpSpPr>
      <p:grpSpPr>
        <a:xfrm>
          <a:off x="0" y="0"/>
          <a:ext cx="0" cy="0"/>
          <a:chOff x="0" y="0"/>
          <a:chExt cx="0" cy="0"/>
        </a:xfrm>
      </p:grpSpPr>
      <p:sp>
        <p:nvSpPr>
          <p:cNvPr id="53" name="Google Shape;53;p39"/>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 type="body"/>
          </p:nvPr>
        </p:nvSpPr>
        <p:spPr>
          <a:xfrm>
            <a:off x="60948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9"/>
          <p:cNvSpPr txBox="1"/>
          <p:nvPr>
            <p:ph idx="2" type="body"/>
          </p:nvPr>
        </p:nvSpPr>
        <p:spPr>
          <a:xfrm>
            <a:off x="431928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9"/>
          <p:cNvSpPr txBox="1"/>
          <p:nvPr>
            <p:ph idx="3" type="body"/>
          </p:nvPr>
        </p:nvSpPr>
        <p:spPr>
          <a:xfrm>
            <a:off x="802872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9"/>
          <p:cNvSpPr txBox="1"/>
          <p:nvPr>
            <p:ph idx="4" type="body"/>
          </p:nvPr>
        </p:nvSpPr>
        <p:spPr>
          <a:xfrm>
            <a:off x="60948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39"/>
          <p:cNvSpPr txBox="1"/>
          <p:nvPr>
            <p:ph idx="5" type="body"/>
          </p:nvPr>
        </p:nvSpPr>
        <p:spPr>
          <a:xfrm>
            <a:off x="431928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39"/>
          <p:cNvSpPr txBox="1"/>
          <p:nvPr>
            <p:ph idx="6" type="body"/>
          </p:nvPr>
        </p:nvSpPr>
        <p:spPr>
          <a:xfrm>
            <a:off x="802872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4" name="Shape 64"/>
        <p:cNvGrpSpPr/>
        <p:nvPr/>
      </p:nvGrpSpPr>
      <p:grpSpPr>
        <a:xfrm>
          <a:off x="0" y="0"/>
          <a:ext cx="0" cy="0"/>
          <a:chOff x="0" y="0"/>
          <a:chExt cx="0" cy="0"/>
        </a:xfrm>
      </p:grpSpPr>
      <p:sp>
        <p:nvSpPr>
          <p:cNvPr id="65" name="Google Shape;65;p40"/>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 type="subTitle"/>
          </p:nvPr>
        </p:nvSpPr>
        <p:spPr>
          <a:xfrm>
            <a:off x="609480" y="1604520"/>
            <a:ext cx="10972080" cy="3976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7" name="Shape 67"/>
        <p:cNvGrpSpPr/>
        <p:nvPr/>
      </p:nvGrpSpPr>
      <p:grpSpPr>
        <a:xfrm>
          <a:off x="0" y="0"/>
          <a:ext cx="0" cy="0"/>
          <a:chOff x="0" y="0"/>
          <a:chExt cx="0" cy="0"/>
        </a:xfrm>
      </p:grpSpPr>
      <p:sp>
        <p:nvSpPr>
          <p:cNvPr id="68" name="Google Shape;68;p41"/>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1"/>
          <p:cNvSpPr txBox="1"/>
          <p:nvPr>
            <p:ph idx="1" type="body"/>
          </p:nvPr>
        </p:nvSpPr>
        <p:spPr>
          <a:xfrm>
            <a:off x="609480" y="1604520"/>
            <a:ext cx="109720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0" name="Shape 70"/>
        <p:cNvGrpSpPr/>
        <p:nvPr/>
      </p:nvGrpSpPr>
      <p:grpSpPr>
        <a:xfrm>
          <a:off x="0" y="0"/>
          <a:ext cx="0" cy="0"/>
          <a:chOff x="0" y="0"/>
          <a:chExt cx="0" cy="0"/>
        </a:xfrm>
      </p:grpSpPr>
      <p:sp>
        <p:nvSpPr>
          <p:cNvPr id="71" name="Google Shape;71;p42"/>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 type="body"/>
          </p:nvPr>
        </p:nvSpPr>
        <p:spPr>
          <a:xfrm>
            <a:off x="60948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42"/>
          <p:cNvSpPr txBox="1"/>
          <p:nvPr>
            <p:ph idx="2" type="body"/>
          </p:nvPr>
        </p:nvSpPr>
        <p:spPr>
          <a:xfrm>
            <a:off x="623196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43"/>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6" name="Shape 76"/>
        <p:cNvGrpSpPr/>
        <p:nvPr/>
      </p:nvGrpSpPr>
      <p:grpSpPr>
        <a:xfrm>
          <a:off x="0" y="0"/>
          <a:ext cx="0" cy="0"/>
          <a:chOff x="0" y="0"/>
          <a:chExt cx="0" cy="0"/>
        </a:xfrm>
      </p:grpSpPr>
      <p:sp>
        <p:nvSpPr>
          <p:cNvPr id="77" name="Google Shape;77;p44"/>
          <p:cNvSpPr txBox="1"/>
          <p:nvPr>
            <p:ph idx="1" type="subTitle"/>
          </p:nvPr>
        </p:nvSpPr>
        <p:spPr>
          <a:xfrm>
            <a:off x="1523880" y="1122480"/>
            <a:ext cx="9142920" cy="11063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8" name="Shape 78"/>
        <p:cNvGrpSpPr/>
        <p:nvPr/>
      </p:nvGrpSpPr>
      <p:grpSpPr>
        <a:xfrm>
          <a:off x="0" y="0"/>
          <a:ext cx="0" cy="0"/>
          <a:chOff x="0" y="0"/>
          <a:chExt cx="0" cy="0"/>
        </a:xfrm>
      </p:grpSpPr>
      <p:sp>
        <p:nvSpPr>
          <p:cNvPr id="79" name="Google Shape;79;p45"/>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45"/>
          <p:cNvSpPr txBox="1"/>
          <p:nvPr>
            <p:ph idx="2" type="body"/>
          </p:nvPr>
        </p:nvSpPr>
        <p:spPr>
          <a:xfrm>
            <a:off x="623196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4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 name="Shape 13"/>
        <p:cNvGrpSpPr/>
        <p:nvPr/>
      </p:nvGrpSpPr>
      <p:grpSpPr>
        <a:xfrm>
          <a:off x="0" y="0"/>
          <a:ext cx="0" cy="0"/>
          <a:chOff x="0" y="0"/>
          <a:chExt cx="0" cy="0"/>
        </a:xfrm>
      </p:grpSpPr>
      <p:sp>
        <p:nvSpPr>
          <p:cNvPr id="14" name="Google Shape;14;p29"/>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 type="subTitle"/>
          </p:nvPr>
        </p:nvSpPr>
        <p:spPr>
          <a:xfrm>
            <a:off x="609480" y="1604520"/>
            <a:ext cx="10972080" cy="3976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3" name="Shape 83"/>
        <p:cNvGrpSpPr/>
        <p:nvPr/>
      </p:nvGrpSpPr>
      <p:grpSpPr>
        <a:xfrm>
          <a:off x="0" y="0"/>
          <a:ext cx="0" cy="0"/>
          <a:chOff x="0" y="0"/>
          <a:chExt cx="0" cy="0"/>
        </a:xfrm>
      </p:grpSpPr>
      <p:sp>
        <p:nvSpPr>
          <p:cNvPr id="84" name="Google Shape;84;p46"/>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txBox="1"/>
          <p:nvPr>
            <p:ph idx="1" type="body"/>
          </p:nvPr>
        </p:nvSpPr>
        <p:spPr>
          <a:xfrm>
            <a:off x="60948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4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4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8" name="Shape 88"/>
        <p:cNvGrpSpPr/>
        <p:nvPr/>
      </p:nvGrpSpPr>
      <p:grpSpPr>
        <a:xfrm>
          <a:off x="0" y="0"/>
          <a:ext cx="0" cy="0"/>
          <a:chOff x="0" y="0"/>
          <a:chExt cx="0" cy="0"/>
        </a:xfrm>
      </p:grpSpPr>
      <p:sp>
        <p:nvSpPr>
          <p:cNvPr id="89" name="Google Shape;89;p47"/>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4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47"/>
          <p:cNvSpPr txBox="1"/>
          <p:nvPr>
            <p:ph idx="3" type="body"/>
          </p:nvPr>
        </p:nvSpPr>
        <p:spPr>
          <a:xfrm>
            <a:off x="609480" y="368208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3" name="Shape 93"/>
        <p:cNvGrpSpPr/>
        <p:nvPr/>
      </p:nvGrpSpPr>
      <p:grpSpPr>
        <a:xfrm>
          <a:off x="0" y="0"/>
          <a:ext cx="0" cy="0"/>
          <a:chOff x="0" y="0"/>
          <a:chExt cx="0" cy="0"/>
        </a:xfrm>
      </p:grpSpPr>
      <p:sp>
        <p:nvSpPr>
          <p:cNvPr id="94" name="Google Shape;94;p48"/>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8"/>
          <p:cNvSpPr txBox="1"/>
          <p:nvPr>
            <p:ph idx="1" type="body"/>
          </p:nvPr>
        </p:nvSpPr>
        <p:spPr>
          <a:xfrm>
            <a:off x="609480" y="160452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48"/>
          <p:cNvSpPr txBox="1"/>
          <p:nvPr>
            <p:ph idx="2" type="body"/>
          </p:nvPr>
        </p:nvSpPr>
        <p:spPr>
          <a:xfrm>
            <a:off x="609480" y="368208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7" name="Shape 97"/>
        <p:cNvGrpSpPr/>
        <p:nvPr/>
      </p:nvGrpSpPr>
      <p:grpSpPr>
        <a:xfrm>
          <a:off x="0" y="0"/>
          <a:ext cx="0" cy="0"/>
          <a:chOff x="0" y="0"/>
          <a:chExt cx="0" cy="0"/>
        </a:xfrm>
      </p:grpSpPr>
      <p:sp>
        <p:nvSpPr>
          <p:cNvPr id="98" name="Google Shape;98;p49"/>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4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4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4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3" name="Shape 103"/>
        <p:cNvGrpSpPr/>
        <p:nvPr/>
      </p:nvGrpSpPr>
      <p:grpSpPr>
        <a:xfrm>
          <a:off x="0" y="0"/>
          <a:ext cx="0" cy="0"/>
          <a:chOff x="0" y="0"/>
          <a:chExt cx="0" cy="0"/>
        </a:xfrm>
      </p:grpSpPr>
      <p:sp>
        <p:nvSpPr>
          <p:cNvPr id="104" name="Google Shape;104;p50"/>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0"/>
          <p:cNvSpPr txBox="1"/>
          <p:nvPr>
            <p:ph idx="1" type="body"/>
          </p:nvPr>
        </p:nvSpPr>
        <p:spPr>
          <a:xfrm>
            <a:off x="60948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50"/>
          <p:cNvSpPr txBox="1"/>
          <p:nvPr>
            <p:ph idx="2" type="body"/>
          </p:nvPr>
        </p:nvSpPr>
        <p:spPr>
          <a:xfrm>
            <a:off x="431928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50"/>
          <p:cNvSpPr txBox="1"/>
          <p:nvPr>
            <p:ph idx="3" type="body"/>
          </p:nvPr>
        </p:nvSpPr>
        <p:spPr>
          <a:xfrm>
            <a:off x="8028720" y="160452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50"/>
          <p:cNvSpPr txBox="1"/>
          <p:nvPr>
            <p:ph idx="4" type="body"/>
          </p:nvPr>
        </p:nvSpPr>
        <p:spPr>
          <a:xfrm>
            <a:off x="60948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50"/>
          <p:cNvSpPr txBox="1"/>
          <p:nvPr>
            <p:ph idx="5" type="body"/>
          </p:nvPr>
        </p:nvSpPr>
        <p:spPr>
          <a:xfrm>
            <a:off x="431928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50"/>
          <p:cNvSpPr txBox="1"/>
          <p:nvPr>
            <p:ph idx="6" type="body"/>
          </p:nvPr>
        </p:nvSpPr>
        <p:spPr>
          <a:xfrm>
            <a:off x="8028720" y="3682080"/>
            <a:ext cx="35326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6" name="Shape 16"/>
        <p:cNvGrpSpPr/>
        <p:nvPr/>
      </p:nvGrpSpPr>
      <p:grpSpPr>
        <a:xfrm>
          <a:off x="0" y="0"/>
          <a:ext cx="0" cy="0"/>
          <a:chOff x="0" y="0"/>
          <a:chExt cx="0" cy="0"/>
        </a:xfrm>
      </p:grpSpPr>
      <p:sp>
        <p:nvSpPr>
          <p:cNvPr id="17" name="Google Shape;17;p30"/>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0"/>
          <p:cNvSpPr txBox="1"/>
          <p:nvPr>
            <p:ph idx="1" type="body"/>
          </p:nvPr>
        </p:nvSpPr>
        <p:spPr>
          <a:xfrm>
            <a:off x="609480" y="1604520"/>
            <a:ext cx="109720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31"/>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1"/>
          <p:cNvSpPr txBox="1"/>
          <p:nvPr>
            <p:ph idx="1" type="body"/>
          </p:nvPr>
        </p:nvSpPr>
        <p:spPr>
          <a:xfrm>
            <a:off x="60948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31"/>
          <p:cNvSpPr txBox="1"/>
          <p:nvPr>
            <p:ph idx="2" type="body"/>
          </p:nvPr>
        </p:nvSpPr>
        <p:spPr>
          <a:xfrm>
            <a:off x="623196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2"/>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 name="Shape 25"/>
        <p:cNvGrpSpPr/>
        <p:nvPr/>
      </p:nvGrpSpPr>
      <p:grpSpPr>
        <a:xfrm>
          <a:off x="0" y="0"/>
          <a:ext cx="0" cy="0"/>
          <a:chOff x="0" y="0"/>
          <a:chExt cx="0" cy="0"/>
        </a:xfrm>
      </p:grpSpPr>
      <p:sp>
        <p:nvSpPr>
          <p:cNvPr id="26" name="Google Shape;26;p33"/>
          <p:cNvSpPr txBox="1"/>
          <p:nvPr>
            <p:ph idx="1" type="subTitle"/>
          </p:nvPr>
        </p:nvSpPr>
        <p:spPr>
          <a:xfrm>
            <a:off x="1523880" y="1122480"/>
            <a:ext cx="9142920" cy="11063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34"/>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34"/>
          <p:cNvSpPr txBox="1"/>
          <p:nvPr>
            <p:ph idx="2" type="body"/>
          </p:nvPr>
        </p:nvSpPr>
        <p:spPr>
          <a:xfrm>
            <a:off x="623196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3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35"/>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 type="body"/>
          </p:nvPr>
        </p:nvSpPr>
        <p:spPr>
          <a:xfrm>
            <a:off x="609480" y="1604520"/>
            <a:ext cx="5354280" cy="39769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3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35"/>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36"/>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36"/>
          <p:cNvSpPr txBox="1"/>
          <p:nvPr>
            <p:ph idx="3" type="body"/>
          </p:nvPr>
        </p:nvSpPr>
        <p:spPr>
          <a:xfrm>
            <a:off x="609480" y="3682080"/>
            <a:ext cx="109720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1523880" y="1122480"/>
            <a:ext cx="9142920" cy="238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25"/>
          <p:cNvSpPr txBox="1"/>
          <p:nvPr>
            <p:ph idx="1" type="body"/>
          </p:nvPr>
        </p:nvSpPr>
        <p:spPr>
          <a:xfrm>
            <a:off x="609480" y="1604520"/>
            <a:ext cx="10972080" cy="39769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 name="Shape 60"/>
        <p:cNvGrpSpPr/>
        <p:nvPr/>
      </p:nvGrpSpPr>
      <p:grpSpPr>
        <a:xfrm>
          <a:off x="0" y="0"/>
          <a:ext cx="0" cy="0"/>
          <a:chOff x="0" y="0"/>
          <a:chExt cx="0" cy="0"/>
        </a:xfrm>
      </p:grpSpPr>
      <p:sp>
        <p:nvSpPr>
          <p:cNvPr id="61" name="Google Shape;61;p27"/>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2" name="Google Shape;62;p2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hyperlink" Target="http://www.youtube.com/watch?v=ZsVwVcYr3Ws" TargetMode="External"/><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hyperlink" Target="https://sire-ngcbg-pmd.fichub.com/mpx/NGP_NatGeo_GS/238/868/Nadia_Murad_Interview__Global_Positive_Forum_ES~~~~~es~mux~~1_254727749210_mp4_video_1920x1080_4000000_primary_audio_eng_6.mp4" TargetMode="External"/><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19.png"/><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15"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b="1212" l="9229" r="3617" t="0"/>
          <a:stretch/>
        </p:blipFill>
        <p:spPr>
          <a:xfrm>
            <a:off x="0" y="0"/>
            <a:ext cx="12191040" cy="6856920"/>
          </a:xfrm>
          <a:prstGeom prst="rect">
            <a:avLst/>
          </a:prstGeom>
          <a:noFill/>
          <a:ln>
            <a:noFill/>
          </a:ln>
        </p:spPr>
      </p:pic>
      <p:sp>
        <p:nvSpPr>
          <p:cNvPr id="117" name="Google Shape;117;p1"/>
          <p:cNvSpPr/>
          <p:nvPr/>
        </p:nvSpPr>
        <p:spPr>
          <a:xfrm>
            <a:off x="1523880" y="2235240"/>
            <a:ext cx="9142920" cy="2386440"/>
          </a:xfrm>
          <a:prstGeom prst="rect">
            <a:avLst/>
          </a:prstGeom>
          <a:noFill/>
          <a:ln>
            <a:noFill/>
          </a:ln>
        </p:spPr>
        <p:txBody>
          <a:bodyPr anchorCtr="0" anchor="b" bIns="45000" lIns="90000" spcFirstLastPara="1" rIns="90000" wrap="square" tIns="45000">
            <a:noAutofit/>
          </a:bodyPr>
          <a:lstStyle/>
          <a:p>
            <a:pPr indent="0" lvl="0" marL="0" marR="0" rtl="0" algn="ctr">
              <a:lnSpc>
                <a:spcPct val="90000"/>
              </a:lnSpc>
              <a:spcBef>
                <a:spcPts val="0"/>
              </a:spcBef>
              <a:spcAft>
                <a:spcPts val="0"/>
              </a:spcAft>
              <a:buNone/>
            </a:pPr>
            <a:r>
              <a:rPr b="0" i="0" lang="es-ES" sz="6000" u="none" cap="none" strike="noStrike">
                <a:solidFill>
                  <a:srgbClr val="FFFFFF"/>
                </a:solidFill>
                <a:latin typeface="Oswald"/>
                <a:ea typeface="Oswald"/>
                <a:cs typeface="Oswald"/>
                <a:sym typeface="Oswald"/>
              </a:rPr>
              <a:t>MUJERES, NIÑAS Y CONFLICTOS ARMADOS</a:t>
            </a:r>
            <a:endParaRPr b="0" i="0" sz="6000" u="none" cap="none" strike="noStrike">
              <a:solidFill>
                <a:srgbClr val="000000"/>
              </a:solidFill>
              <a:latin typeface="Arial"/>
              <a:ea typeface="Arial"/>
              <a:cs typeface="Arial"/>
              <a:sym typeface="Arial"/>
            </a:endParaRPr>
          </a:p>
        </p:txBody>
      </p:sp>
      <p:pic>
        <p:nvPicPr>
          <p:cNvPr descr="Logo&#10;&#10;Description automatically generated" id="118" name="Google Shape;118;p1"/>
          <p:cNvPicPr preferRelativeResize="0"/>
          <p:nvPr/>
        </p:nvPicPr>
        <p:blipFill rotWithShape="1">
          <a:blip r:embed="rId4">
            <a:alphaModFix/>
          </a:blip>
          <a:srcRect b="0" l="0" r="0" t="0"/>
          <a:stretch/>
        </p:blipFill>
        <p:spPr>
          <a:xfrm>
            <a:off x="457920" y="452880"/>
            <a:ext cx="2131200" cy="895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52" name="Shape 252"/>
        <p:cNvGrpSpPr/>
        <p:nvPr/>
      </p:nvGrpSpPr>
      <p:grpSpPr>
        <a:xfrm>
          <a:off x="0" y="0"/>
          <a:ext cx="0" cy="0"/>
          <a:chOff x="0" y="0"/>
          <a:chExt cx="0" cy="0"/>
        </a:xfrm>
      </p:grpSpPr>
      <p:sp>
        <p:nvSpPr>
          <p:cNvPr id="253" name="Google Shape;253;p10"/>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mujeres como “botín de guerra”: Violencia sexual en sus múltiples formas  I</a:t>
            </a:r>
            <a:endParaRPr b="0" i="0" sz="2800" u="none" cap="none" strike="noStrike">
              <a:solidFill>
                <a:srgbClr val="000000"/>
              </a:solidFill>
              <a:latin typeface="Arial"/>
              <a:ea typeface="Arial"/>
              <a:cs typeface="Arial"/>
              <a:sym typeface="Arial"/>
            </a:endParaRPr>
          </a:p>
        </p:txBody>
      </p:sp>
      <p:pic>
        <p:nvPicPr>
          <p:cNvPr descr="Logo&#10;&#10;Description automatically generated" id="255" name="Google Shape;255;p10"/>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56" name="Google Shape;256;p10"/>
          <p:cNvSpPr/>
          <p:nvPr/>
        </p:nvSpPr>
        <p:spPr>
          <a:xfrm>
            <a:off x="577080" y="2250000"/>
            <a:ext cx="1676880" cy="876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10"/>
          <p:cNvSpPr/>
          <p:nvPr/>
        </p:nvSpPr>
        <p:spPr>
          <a:xfrm>
            <a:off x="690120" y="2340360"/>
            <a:ext cx="1382040" cy="523800"/>
          </a:xfrm>
          <a:prstGeom prst="rect">
            <a:avLst/>
          </a:prstGeom>
          <a:noFill/>
          <a:ln>
            <a:noFill/>
          </a:ln>
        </p:spPr>
        <p:txBody>
          <a:bodyPr anchorCtr="0" anchor="t" bIns="45000" lIns="90000" spcFirstLastPara="1" rIns="90000" wrap="square" tIns="45000">
            <a:noAutofit/>
          </a:bodyPr>
          <a:lstStyle/>
          <a:p>
            <a:pPr indent="0" lvl="0" marL="0" marR="0" rtl="0" algn="ctr">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Secuestros</a:t>
            </a:r>
            <a:endParaRPr b="0" i="0" sz="2000" u="none" cap="none" strike="noStrike">
              <a:solidFill>
                <a:srgbClr val="000000"/>
              </a:solidFill>
              <a:latin typeface="Arial"/>
              <a:ea typeface="Arial"/>
              <a:cs typeface="Arial"/>
              <a:sym typeface="Arial"/>
            </a:endParaRPr>
          </a:p>
        </p:txBody>
      </p:sp>
      <p:sp>
        <p:nvSpPr>
          <p:cNvPr id="258" name="Google Shape;258;p10"/>
          <p:cNvSpPr/>
          <p:nvPr/>
        </p:nvSpPr>
        <p:spPr>
          <a:xfrm>
            <a:off x="577080" y="3907080"/>
            <a:ext cx="10989000" cy="203544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a:off x="877320" y="4059720"/>
            <a:ext cx="10533960" cy="23346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1" lang="es-ES" sz="1600" u="none" cap="none" strike="noStrike">
                <a:solidFill>
                  <a:srgbClr val="000000"/>
                </a:solidFill>
                <a:latin typeface="Arial"/>
                <a:ea typeface="Arial"/>
                <a:cs typeface="Arial"/>
                <a:sym typeface="Arial"/>
              </a:rPr>
              <a:t>“Estaba en casa con mi madre y mi abuela cuando llegaron dos jóvenes con fusiles sobre las 11 de la mañana…Nos dijeron: “Violaron a nuestras familias y ahora nos toca a nosotros violaros”. Uno me violó a mí en el patio y el otro violó a mi madre dentro de la casa. Ahora mi madre está muy enferma, está muy deprimida y angustiada. Nunca hablamos de lo que pasó. Es imposible”. </a:t>
            </a:r>
            <a:r>
              <a:rPr b="1" i="0" lang="es-ES" sz="1600" u="none" cap="none" strike="noStrike">
                <a:solidFill>
                  <a:srgbClr val="000000"/>
                </a:solidFill>
                <a:latin typeface="Arial"/>
                <a:ea typeface="Arial"/>
                <a:cs typeface="Arial"/>
                <a:sym typeface="Arial"/>
              </a:rPr>
              <a:t>(Lucy, 14 años. Tigré, Etiopía).</a:t>
            </a:r>
            <a:endParaRPr b="0" i="0" sz="1600" u="none" cap="none" strike="noStrike">
              <a:solidFill>
                <a:srgbClr val="000000"/>
              </a:solidFill>
              <a:latin typeface="Arial"/>
              <a:ea typeface="Arial"/>
              <a:cs typeface="Arial"/>
              <a:sym typeface="Arial"/>
            </a:endParaRPr>
          </a:p>
        </p:txBody>
      </p:sp>
      <p:sp>
        <p:nvSpPr>
          <p:cNvPr id="260" name="Google Shape;260;p10"/>
          <p:cNvSpPr/>
          <p:nvPr/>
        </p:nvSpPr>
        <p:spPr>
          <a:xfrm>
            <a:off x="2450160" y="2254680"/>
            <a:ext cx="1676880" cy="876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10"/>
          <p:cNvSpPr/>
          <p:nvPr/>
        </p:nvSpPr>
        <p:spPr>
          <a:xfrm>
            <a:off x="2597400" y="2347200"/>
            <a:ext cx="1382040" cy="523800"/>
          </a:xfrm>
          <a:prstGeom prst="rect">
            <a:avLst/>
          </a:prstGeom>
          <a:noFill/>
          <a:ln>
            <a:noFill/>
          </a:ln>
        </p:spPr>
        <p:txBody>
          <a:bodyPr anchorCtr="0" anchor="t" bIns="45000" lIns="90000" spcFirstLastPara="1" rIns="90000" wrap="square" tIns="45000">
            <a:noAutofit/>
          </a:bodyPr>
          <a:lstStyle/>
          <a:p>
            <a:pPr indent="0" lvl="0" marL="0" marR="0" rtl="0" algn="ctr">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Violación</a:t>
            </a:r>
            <a:endParaRPr b="0" i="0" sz="2000" u="none" cap="none" strike="noStrike">
              <a:solidFill>
                <a:srgbClr val="000000"/>
              </a:solidFill>
              <a:latin typeface="Arial"/>
              <a:ea typeface="Arial"/>
              <a:cs typeface="Arial"/>
              <a:sym typeface="Arial"/>
            </a:endParaRPr>
          </a:p>
        </p:txBody>
      </p:sp>
      <p:sp>
        <p:nvSpPr>
          <p:cNvPr id="262" name="Google Shape;262;p10"/>
          <p:cNvSpPr/>
          <p:nvPr/>
        </p:nvSpPr>
        <p:spPr>
          <a:xfrm>
            <a:off x="4275360" y="2258280"/>
            <a:ext cx="1676880" cy="858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10"/>
          <p:cNvSpPr/>
          <p:nvPr/>
        </p:nvSpPr>
        <p:spPr>
          <a:xfrm>
            <a:off x="4422600" y="2323080"/>
            <a:ext cx="1382040" cy="1043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s-ES" sz="2000" u="none" cap="none" strike="noStrike">
                <a:solidFill>
                  <a:srgbClr val="FFFF00"/>
                </a:solidFill>
                <a:latin typeface="Oswald"/>
                <a:ea typeface="Oswald"/>
                <a:cs typeface="Oswald"/>
                <a:sym typeface="Oswald"/>
              </a:rPr>
              <a:t>Esclavitud sexual</a:t>
            </a:r>
            <a:endParaRPr b="0" i="0" sz="2000" u="none" cap="none" strike="noStrike">
              <a:solidFill>
                <a:srgbClr val="000000"/>
              </a:solidFill>
              <a:latin typeface="Arial"/>
              <a:ea typeface="Arial"/>
              <a:cs typeface="Arial"/>
              <a:sym typeface="Arial"/>
            </a:endParaRPr>
          </a:p>
        </p:txBody>
      </p:sp>
      <p:sp>
        <p:nvSpPr>
          <p:cNvPr id="264" name="Google Shape;264;p10"/>
          <p:cNvSpPr/>
          <p:nvPr/>
        </p:nvSpPr>
        <p:spPr>
          <a:xfrm>
            <a:off x="6095880" y="2258280"/>
            <a:ext cx="1676880" cy="858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10"/>
          <p:cNvSpPr/>
          <p:nvPr/>
        </p:nvSpPr>
        <p:spPr>
          <a:xfrm>
            <a:off x="5967360" y="2323080"/>
            <a:ext cx="2005560" cy="1043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s-ES" sz="2000" u="none" cap="none" strike="noStrike">
                <a:solidFill>
                  <a:srgbClr val="FFFF00"/>
                </a:solidFill>
                <a:latin typeface="Oswald"/>
                <a:ea typeface="Oswald"/>
                <a:cs typeface="Oswald"/>
                <a:sym typeface="Oswald"/>
              </a:rPr>
              <a:t>Trata y prostitución</a:t>
            </a:r>
            <a:endParaRPr b="0" i="0" sz="2000" u="none" cap="none" strike="noStrike">
              <a:solidFill>
                <a:srgbClr val="000000"/>
              </a:solidFill>
              <a:latin typeface="Arial"/>
              <a:ea typeface="Arial"/>
              <a:cs typeface="Arial"/>
              <a:sym typeface="Arial"/>
            </a:endParaRPr>
          </a:p>
        </p:txBody>
      </p:sp>
      <p:sp>
        <p:nvSpPr>
          <p:cNvPr id="266" name="Google Shape;266;p10"/>
          <p:cNvSpPr/>
          <p:nvPr/>
        </p:nvSpPr>
        <p:spPr>
          <a:xfrm>
            <a:off x="7973640" y="2258280"/>
            <a:ext cx="1676880" cy="858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10"/>
          <p:cNvSpPr/>
          <p:nvPr/>
        </p:nvSpPr>
        <p:spPr>
          <a:xfrm>
            <a:off x="8120880" y="2323080"/>
            <a:ext cx="1543680" cy="1043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s-ES" sz="2000" u="none" cap="none" strike="noStrike">
                <a:solidFill>
                  <a:srgbClr val="FFFF00"/>
                </a:solidFill>
                <a:latin typeface="Oswald"/>
                <a:ea typeface="Oswald"/>
                <a:cs typeface="Oswald"/>
                <a:sym typeface="Oswald"/>
              </a:rPr>
              <a:t>Matrimonios forzados</a:t>
            </a:r>
            <a:endParaRPr b="0" i="0" sz="2000" u="none" cap="none" strike="noStrike">
              <a:solidFill>
                <a:srgbClr val="000000"/>
              </a:solidFill>
              <a:latin typeface="Arial"/>
              <a:ea typeface="Arial"/>
              <a:cs typeface="Arial"/>
              <a:sym typeface="Arial"/>
            </a:endParaRPr>
          </a:p>
        </p:txBody>
      </p:sp>
      <p:sp>
        <p:nvSpPr>
          <p:cNvPr id="268" name="Google Shape;268;p10"/>
          <p:cNvSpPr/>
          <p:nvPr/>
        </p:nvSpPr>
        <p:spPr>
          <a:xfrm>
            <a:off x="9812880" y="2258280"/>
            <a:ext cx="1676880" cy="85824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a:off x="9960120" y="2323080"/>
            <a:ext cx="1382040" cy="1043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s-ES" sz="2000" u="none" cap="none" strike="noStrike">
                <a:solidFill>
                  <a:srgbClr val="FFFF00"/>
                </a:solidFill>
                <a:latin typeface="Oswald"/>
                <a:ea typeface="Oswald"/>
                <a:cs typeface="Oswald"/>
                <a:sym typeface="Oswald"/>
              </a:rPr>
              <a:t>Embarazos forzados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74" name="Shape 274"/>
        <p:cNvGrpSpPr/>
        <p:nvPr/>
      </p:nvGrpSpPr>
      <p:grpSpPr>
        <a:xfrm>
          <a:off x="0" y="0"/>
          <a:ext cx="0" cy="0"/>
          <a:chOff x="0" y="0"/>
          <a:chExt cx="0" cy="0"/>
        </a:xfrm>
      </p:grpSpPr>
      <p:sp>
        <p:nvSpPr>
          <p:cNvPr id="275" name="Google Shape;275;p11"/>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mujeres como “botín de guerra”: Violencia sexual en sus múltiples formas  II</a:t>
            </a:r>
            <a:endParaRPr b="0" i="0" sz="2800" u="none" cap="none" strike="noStrike">
              <a:solidFill>
                <a:srgbClr val="000000"/>
              </a:solidFill>
              <a:latin typeface="Arial"/>
              <a:ea typeface="Arial"/>
              <a:cs typeface="Arial"/>
              <a:sym typeface="Arial"/>
            </a:endParaRPr>
          </a:p>
        </p:txBody>
      </p:sp>
      <p:pic>
        <p:nvPicPr>
          <p:cNvPr descr="Logo&#10;&#10;Description automatically generated" id="277" name="Google Shape;277;p11"/>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78" name="Google Shape;278;p11"/>
          <p:cNvSpPr/>
          <p:nvPr/>
        </p:nvSpPr>
        <p:spPr>
          <a:xfrm>
            <a:off x="577080" y="1703520"/>
            <a:ext cx="96127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Esclavas sexuales: cómo sobrevivir al estigma</a:t>
            </a:r>
            <a:endParaRPr b="0" i="0" sz="2000" u="none" cap="none" strike="noStrike">
              <a:solidFill>
                <a:srgbClr val="000000"/>
              </a:solidFill>
              <a:latin typeface="Arial"/>
              <a:ea typeface="Arial"/>
              <a:cs typeface="Arial"/>
              <a:sym typeface="Arial"/>
            </a:endParaRPr>
          </a:p>
        </p:txBody>
      </p:sp>
      <p:sp>
        <p:nvSpPr>
          <p:cNvPr id="279" name="Google Shape;279;p11"/>
          <p:cNvSpPr/>
          <p:nvPr/>
        </p:nvSpPr>
        <p:spPr>
          <a:xfrm>
            <a:off x="1010520" y="2371680"/>
            <a:ext cx="6118560" cy="3819960"/>
          </a:xfrm>
          <a:prstGeom prst="rect">
            <a:avLst/>
          </a:prstGeom>
          <a:noFill/>
          <a:ln>
            <a:noFill/>
          </a:ln>
        </p:spPr>
        <p:txBody>
          <a:bodyPr anchorCtr="0" anchor="t" bIns="45000" lIns="90000" spcFirstLastPara="1" rIns="90000" wrap="square" tIns="45000">
            <a:normAutofit/>
          </a:bodyPr>
          <a:lstStyle/>
          <a:p>
            <a:pPr indent="-228240" lvl="0" marL="228600" marR="0" rtl="0" algn="l">
              <a:lnSpc>
                <a:spcPct val="160000"/>
              </a:lnSpc>
              <a:spcBef>
                <a:spcPts val="0"/>
              </a:spcBef>
              <a:spcAft>
                <a:spcPts val="0"/>
              </a:spcAft>
              <a:buClr>
                <a:srgbClr val="FFFF00"/>
              </a:buClr>
              <a:buSzPts val="1600"/>
              <a:buFont typeface="Noto Sans Symbols"/>
              <a:buChar char="❖"/>
            </a:pPr>
            <a:r>
              <a:rPr b="0" i="0" lang="es-ES" sz="1600" u="none" cap="none" strike="noStrike">
                <a:solidFill>
                  <a:srgbClr val="FFFF00"/>
                </a:solidFill>
                <a:latin typeface="Arial"/>
                <a:ea typeface="Arial"/>
                <a:cs typeface="Arial"/>
                <a:sym typeface="Arial"/>
              </a:rPr>
              <a:t>Segunda guerra mundial</a:t>
            </a:r>
            <a:r>
              <a:rPr b="0" i="0" lang="es-ES" sz="1600" u="none" cap="none" strike="noStrike">
                <a:solidFill>
                  <a:srgbClr val="FFFFFF"/>
                </a:solidFill>
                <a:latin typeface="Arial"/>
                <a:ea typeface="Arial"/>
                <a:cs typeface="Arial"/>
                <a:sym typeface="Arial"/>
              </a:rPr>
              <a:t>: Mujeres “consuelo” en Japón. “Niños extranjeros” hijos de mujeres alemanas y húngaras violadas por soldados aliados. </a:t>
            </a:r>
            <a:endParaRPr b="0" i="0" sz="1600" u="none" cap="none" strike="noStrike">
              <a:solidFill>
                <a:srgbClr val="000000"/>
              </a:solidFill>
              <a:latin typeface="Arial"/>
              <a:ea typeface="Arial"/>
              <a:cs typeface="Arial"/>
              <a:sym typeface="Arial"/>
            </a:endParaRPr>
          </a:p>
          <a:p>
            <a:pPr indent="-228240" lvl="0" marL="228600" marR="0" rtl="0" algn="l">
              <a:lnSpc>
                <a:spcPct val="160000"/>
              </a:lnSpc>
              <a:spcBef>
                <a:spcPts val="1001"/>
              </a:spcBef>
              <a:spcAft>
                <a:spcPts val="0"/>
              </a:spcAft>
              <a:buClr>
                <a:srgbClr val="FFFF00"/>
              </a:buClr>
              <a:buSzPts val="1600"/>
              <a:buFont typeface="Noto Sans Symbols"/>
              <a:buChar char="❖"/>
            </a:pPr>
            <a:r>
              <a:rPr b="0" i="0" lang="es-ES" sz="1600" u="none" cap="none" strike="noStrike">
                <a:solidFill>
                  <a:srgbClr val="FFFF00"/>
                </a:solidFill>
                <a:latin typeface="Arial"/>
                <a:ea typeface="Arial"/>
                <a:cs typeface="Arial"/>
                <a:sym typeface="Arial"/>
              </a:rPr>
              <a:t>En Nigeria</a:t>
            </a:r>
            <a:r>
              <a:rPr b="0" i="0" lang="es-ES" sz="1600" u="none" cap="none" strike="noStrike">
                <a:solidFill>
                  <a:srgbClr val="FFFFFF"/>
                </a:solidFill>
                <a:latin typeface="Arial"/>
                <a:ea typeface="Arial"/>
                <a:cs typeface="Arial"/>
                <a:sym typeface="Arial"/>
              </a:rPr>
              <a:t>, desde 2014, se estima que hasta 2.000 mujeres y niñas han sido secuestradas por </a:t>
            </a:r>
            <a:r>
              <a:rPr b="0" i="0" lang="es-ES" sz="1600" u="none" cap="none" strike="noStrike">
                <a:solidFill>
                  <a:srgbClr val="FFFF00"/>
                </a:solidFill>
                <a:latin typeface="Arial"/>
                <a:ea typeface="Arial"/>
                <a:cs typeface="Arial"/>
                <a:sym typeface="Arial"/>
              </a:rPr>
              <a:t>Boko Haram</a:t>
            </a:r>
            <a:r>
              <a:rPr b="0" i="0" lang="es-ES" sz="1600" u="none" cap="none" strike="noStrike">
                <a:solidFill>
                  <a:srgbClr val="FFFFFF"/>
                </a:solidFill>
                <a:latin typeface="Arial"/>
                <a:ea typeface="Arial"/>
                <a:cs typeface="Arial"/>
                <a:sym typeface="Arial"/>
              </a:rPr>
              <a:t>. Muchas han sido sometidas a esclavitud sexual, matrimonio y embarazo forzados.</a:t>
            </a:r>
            <a:endParaRPr b="0" i="0" sz="1600" u="none" cap="none" strike="noStrike">
              <a:solidFill>
                <a:srgbClr val="000000"/>
              </a:solidFill>
              <a:latin typeface="Arial"/>
              <a:ea typeface="Arial"/>
              <a:cs typeface="Arial"/>
              <a:sym typeface="Arial"/>
            </a:endParaRPr>
          </a:p>
        </p:txBody>
      </p:sp>
      <p:sp>
        <p:nvSpPr>
          <p:cNvPr id="280" name="Google Shape;280;p11"/>
          <p:cNvSpPr/>
          <p:nvPr/>
        </p:nvSpPr>
        <p:spPr>
          <a:xfrm>
            <a:off x="683280" y="5347440"/>
            <a:ext cx="10903680" cy="115272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1"/>
          <p:cNvSpPr/>
          <p:nvPr/>
        </p:nvSpPr>
        <p:spPr>
          <a:xfrm>
            <a:off x="921960" y="5489640"/>
            <a:ext cx="10836720" cy="86796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“Nos llaman esposas de Boko Haram, y ni siquiera dejan que nuestros niños se mezclen con otros niños del pueblo”. </a:t>
            </a:r>
            <a:r>
              <a:rPr b="1" i="0" lang="es-ES" sz="1400" u="none" cap="none" strike="noStrike">
                <a:solidFill>
                  <a:srgbClr val="000000"/>
                </a:solidFill>
                <a:latin typeface="Arial"/>
                <a:ea typeface="Arial"/>
                <a:cs typeface="Arial"/>
                <a:sym typeface="Arial"/>
              </a:rPr>
              <a:t>(Niña secuestrada en la escuela y ahora liberada)</a:t>
            </a:r>
            <a:endParaRPr b="0" i="0" sz="1400" u="none" cap="none" strike="noStrike">
              <a:solidFill>
                <a:srgbClr val="000000"/>
              </a:solidFill>
              <a:latin typeface="Arial"/>
              <a:ea typeface="Arial"/>
              <a:cs typeface="Arial"/>
              <a:sym typeface="Arial"/>
            </a:endParaRPr>
          </a:p>
        </p:txBody>
      </p:sp>
      <p:pic>
        <p:nvPicPr>
          <p:cNvPr id="282" name="Google Shape;282;p11"/>
          <p:cNvPicPr preferRelativeResize="0"/>
          <p:nvPr/>
        </p:nvPicPr>
        <p:blipFill rotWithShape="1">
          <a:blip r:embed="rId4">
            <a:alphaModFix/>
          </a:blip>
          <a:srcRect b="3630" l="29103" r="0" t="-346"/>
          <a:stretch/>
        </p:blipFill>
        <p:spPr>
          <a:xfrm>
            <a:off x="7218360" y="1915920"/>
            <a:ext cx="4395600" cy="29451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87" name="Shape 287"/>
        <p:cNvGrpSpPr/>
        <p:nvPr/>
      </p:nvGrpSpPr>
      <p:grpSpPr>
        <a:xfrm>
          <a:off x="0" y="0"/>
          <a:ext cx="0" cy="0"/>
          <a:chOff x="0" y="0"/>
          <a:chExt cx="0" cy="0"/>
        </a:xfrm>
      </p:grpSpPr>
      <p:sp>
        <p:nvSpPr>
          <p:cNvPr id="288" name="Google Shape;288;p12"/>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12"/>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mujeres como “botín de guerra”: Violencia sexual en sus múltiples formas  III</a:t>
            </a:r>
            <a:endParaRPr b="0" i="0" sz="2800" u="none" cap="none" strike="noStrike">
              <a:solidFill>
                <a:srgbClr val="000000"/>
              </a:solidFill>
              <a:latin typeface="Arial"/>
              <a:ea typeface="Arial"/>
              <a:cs typeface="Arial"/>
              <a:sym typeface="Arial"/>
            </a:endParaRPr>
          </a:p>
        </p:txBody>
      </p:sp>
      <p:pic>
        <p:nvPicPr>
          <p:cNvPr descr="Logo&#10;&#10;Description automatically generated" id="290" name="Google Shape;290;p12"/>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91" name="Google Shape;291;p12"/>
          <p:cNvSpPr/>
          <p:nvPr/>
        </p:nvSpPr>
        <p:spPr>
          <a:xfrm>
            <a:off x="577080" y="1703520"/>
            <a:ext cx="96127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Esclavas sexuales: cómo sobrevivir al estigma</a:t>
            </a:r>
            <a:endParaRPr b="0" i="0" sz="2000" u="none" cap="none" strike="noStrike">
              <a:solidFill>
                <a:srgbClr val="000000"/>
              </a:solidFill>
              <a:latin typeface="Arial"/>
              <a:ea typeface="Arial"/>
              <a:cs typeface="Arial"/>
              <a:sym typeface="Arial"/>
            </a:endParaRPr>
          </a:p>
        </p:txBody>
      </p:sp>
      <p:sp>
        <p:nvSpPr>
          <p:cNvPr id="292" name="Google Shape;292;p12"/>
          <p:cNvSpPr/>
          <p:nvPr/>
        </p:nvSpPr>
        <p:spPr>
          <a:xfrm>
            <a:off x="1010520" y="2371680"/>
            <a:ext cx="4104360" cy="225684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En </a:t>
            </a:r>
            <a:r>
              <a:rPr b="0" i="0" lang="es-ES" sz="1600" u="none" cap="none" strike="noStrike">
                <a:solidFill>
                  <a:srgbClr val="FFFF00"/>
                </a:solidFill>
                <a:latin typeface="Arial"/>
                <a:ea typeface="Arial"/>
                <a:cs typeface="Arial"/>
                <a:sym typeface="Arial"/>
              </a:rPr>
              <a:t>Irak</a:t>
            </a:r>
            <a:r>
              <a:rPr b="0" i="0" lang="es-ES" sz="1600" u="none" cap="none" strike="noStrike">
                <a:solidFill>
                  <a:srgbClr val="FFFFFF"/>
                </a:solidFill>
                <a:latin typeface="Arial"/>
                <a:ea typeface="Arial"/>
                <a:cs typeface="Arial"/>
                <a:sym typeface="Arial"/>
              </a:rPr>
              <a:t> el Estado Islámico convirtió a miles de mujeres </a:t>
            </a:r>
            <a:r>
              <a:rPr b="0" i="0" lang="es-ES" sz="1600" u="none" cap="none" strike="noStrike">
                <a:solidFill>
                  <a:srgbClr val="FFFF00"/>
                </a:solidFill>
                <a:latin typeface="Arial"/>
                <a:ea typeface="Arial"/>
                <a:cs typeface="Arial"/>
                <a:sym typeface="Arial"/>
              </a:rPr>
              <a:t>y niñas de la minoría yazidí </a:t>
            </a:r>
            <a:r>
              <a:rPr b="0" i="0" lang="es-ES" sz="1600" u="none" cap="none" strike="noStrike">
                <a:solidFill>
                  <a:srgbClr val="FFFFFF"/>
                </a:solidFill>
                <a:latin typeface="Arial"/>
                <a:ea typeface="Arial"/>
                <a:cs typeface="Arial"/>
                <a:sym typeface="Arial"/>
              </a:rPr>
              <a:t>en cautivas; han sido </a:t>
            </a:r>
            <a:r>
              <a:rPr b="0" i="0" lang="es-ES" sz="1600" u="none" cap="none" strike="noStrike">
                <a:solidFill>
                  <a:srgbClr val="FFFF00"/>
                </a:solidFill>
                <a:latin typeface="Arial"/>
                <a:ea typeface="Arial"/>
                <a:cs typeface="Arial"/>
                <a:sym typeface="Arial"/>
              </a:rPr>
              <a:t>violadas, torturadas, vendidas y regaladas</a:t>
            </a:r>
            <a:r>
              <a:rPr b="0" i="0" lang="es-ES" sz="1600" u="none" cap="none" strike="noStrike">
                <a:solidFill>
                  <a:srgbClr val="FFFFFF"/>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293" name="Google Shape;293;p12"/>
          <p:cNvSpPr/>
          <p:nvPr/>
        </p:nvSpPr>
        <p:spPr>
          <a:xfrm>
            <a:off x="794880" y="25830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12"/>
          <p:cNvSpPr/>
          <p:nvPr/>
        </p:nvSpPr>
        <p:spPr>
          <a:xfrm>
            <a:off x="740880" y="4294080"/>
            <a:ext cx="4159080" cy="225684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s-ES" sz="1800" u="none" cap="none" strike="noStrike">
                <a:solidFill>
                  <a:srgbClr val="FFFFFF"/>
                </a:solidFill>
                <a:latin typeface="Calibri"/>
                <a:ea typeface="Calibri"/>
                <a:cs typeface="Calibri"/>
                <a:sym typeface="Calibri"/>
              </a:rPr>
              <a:t>&lt;</a:t>
            </a:r>
            <a:endParaRPr b="0" i="0" sz="1800" u="none" cap="none" strike="noStrike">
              <a:solidFill>
                <a:srgbClr val="000000"/>
              </a:solidFill>
              <a:latin typeface="Arial"/>
              <a:ea typeface="Arial"/>
              <a:cs typeface="Arial"/>
              <a:sym typeface="Arial"/>
            </a:endParaRPr>
          </a:p>
        </p:txBody>
      </p:sp>
      <p:sp>
        <p:nvSpPr>
          <p:cNvPr id="295" name="Google Shape;295;p12"/>
          <p:cNvSpPr/>
          <p:nvPr/>
        </p:nvSpPr>
        <p:spPr>
          <a:xfrm>
            <a:off x="855360" y="4439880"/>
            <a:ext cx="3795120" cy="225684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“Me vendieron tantas veces que ya no me acuerdo. Al final me obligaron a casarme. Yo era una niña… No voy a la escuela. Ahora todo es diferente, la religión, la vida, todo”. </a:t>
            </a:r>
            <a:r>
              <a:rPr b="1" i="0" lang="es-ES" sz="1400" u="none" cap="none" strike="noStrike">
                <a:solidFill>
                  <a:srgbClr val="000000"/>
                </a:solidFill>
                <a:latin typeface="Arial"/>
                <a:ea typeface="Arial"/>
                <a:cs typeface="Arial"/>
                <a:sym typeface="Arial"/>
              </a:rPr>
              <a:t>(Randa, 14 años, yazidí, sufrió cinco años de esclavitud).</a:t>
            </a:r>
            <a:endParaRPr b="0" i="0" sz="1400" u="none" cap="none" strike="noStrike">
              <a:solidFill>
                <a:srgbClr val="000000"/>
              </a:solidFill>
              <a:latin typeface="Arial"/>
              <a:ea typeface="Arial"/>
              <a:cs typeface="Arial"/>
              <a:sym typeface="Arial"/>
            </a:endParaRPr>
          </a:p>
        </p:txBody>
      </p:sp>
      <p:pic>
        <p:nvPicPr>
          <p:cNvPr id="296" name="Google Shape;296;p12"/>
          <p:cNvPicPr preferRelativeResize="0"/>
          <p:nvPr/>
        </p:nvPicPr>
        <p:blipFill rotWithShape="1">
          <a:blip r:embed="rId4">
            <a:alphaModFix/>
          </a:blip>
          <a:srcRect b="0" l="0" r="0" t="14575"/>
          <a:stretch/>
        </p:blipFill>
        <p:spPr>
          <a:xfrm>
            <a:off x="5704560" y="1949400"/>
            <a:ext cx="6486480" cy="46015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01" name="Shape 301"/>
        <p:cNvGrpSpPr/>
        <p:nvPr/>
      </p:nvGrpSpPr>
      <p:grpSpPr>
        <a:xfrm>
          <a:off x="0" y="0"/>
          <a:ext cx="0" cy="0"/>
          <a:chOff x="0" y="0"/>
          <a:chExt cx="0" cy="0"/>
        </a:xfrm>
      </p:grpSpPr>
      <p:sp>
        <p:nvSpPr>
          <p:cNvPr id="302" name="Google Shape;302;p13"/>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3"/>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IV</a:t>
            </a:r>
            <a:endParaRPr b="0" i="0" sz="2800" u="none" cap="none" strike="noStrike">
              <a:solidFill>
                <a:srgbClr val="000000"/>
              </a:solidFill>
              <a:latin typeface="Arial"/>
              <a:ea typeface="Arial"/>
              <a:cs typeface="Arial"/>
              <a:sym typeface="Arial"/>
            </a:endParaRPr>
          </a:p>
        </p:txBody>
      </p:sp>
      <p:sp>
        <p:nvSpPr>
          <p:cNvPr id="304" name="Google Shape;304;p13"/>
          <p:cNvSpPr/>
          <p:nvPr/>
        </p:nvSpPr>
        <p:spPr>
          <a:xfrm>
            <a:off x="325440" y="2440080"/>
            <a:ext cx="5119560" cy="3819960"/>
          </a:xfrm>
          <a:prstGeom prst="rect">
            <a:avLst/>
          </a:prstGeom>
          <a:noFill/>
          <a:ln>
            <a:noFill/>
          </a:ln>
        </p:spPr>
        <p:txBody>
          <a:bodyPr anchorCtr="0" anchor="t" bIns="45000" lIns="90000" spcFirstLastPara="1" rIns="90000" wrap="square" tIns="45000">
            <a:normAutofit/>
          </a:bodyPr>
          <a:lstStyle/>
          <a:p>
            <a:pPr indent="0" lvl="0" marL="0" marR="0" rtl="0" algn="just">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Las Fuerzas de Defensa de Eritrea siguen cometiendo violaciones, esclavitud sexual, ejecuciones extrajudiciales y pillaje, pese haber firmado un </a:t>
            </a:r>
            <a:r>
              <a:rPr b="1" i="0" lang="es-ES" sz="1600" u="none" cap="none" strike="noStrike">
                <a:solidFill>
                  <a:srgbClr val="FFFF00"/>
                </a:solidFill>
                <a:latin typeface="Arial"/>
                <a:ea typeface="Arial"/>
                <a:cs typeface="Arial"/>
                <a:sym typeface="Arial"/>
              </a:rPr>
              <a:t>Acuerdo de Cese de Hostilidades en 2022</a:t>
            </a:r>
            <a:r>
              <a:rPr b="0" i="0" lang="es-ES" sz="1600" u="none" cap="none" strike="noStrike">
                <a:solidFill>
                  <a:srgbClr val="FFFFFF"/>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pic>
        <p:nvPicPr>
          <p:cNvPr descr="Logo&#10;&#10;Description automatically generated" id="305" name="Google Shape;305;p13"/>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06" name="Google Shape;306;p13"/>
          <p:cNvSpPr/>
          <p:nvPr/>
        </p:nvSpPr>
        <p:spPr>
          <a:xfrm>
            <a:off x="539640" y="5257080"/>
            <a:ext cx="11112120" cy="115272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1" lang="es-ES" sz="1400" u="none" cap="none" strike="noStrike">
                <a:solidFill>
                  <a:srgbClr val="252525"/>
                </a:solidFill>
                <a:latin typeface="Arial"/>
                <a:ea typeface="Arial"/>
                <a:cs typeface="Arial"/>
                <a:sym typeface="Arial"/>
              </a:rPr>
              <a:t>“Me dijeron: ‘Por mucho que grites, no vendrá nadie a rescatarte’. Y luego me violaron, durante unos tres meses. Se turnaban conmigo, como si estuviera ahí para su servicio”</a:t>
            </a:r>
            <a:r>
              <a:rPr b="0" i="0" lang="es-ES" sz="1400" u="none" cap="none" strike="noStrike">
                <a:solidFill>
                  <a:srgbClr val="252525"/>
                </a:solidFill>
                <a:latin typeface="Arial"/>
                <a:ea typeface="Arial"/>
                <a:cs typeface="Arial"/>
                <a:sym typeface="Arial"/>
              </a:rPr>
              <a:t> explicó (</a:t>
            </a:r>
            <a:r>
              <a:rPr b="1" i="0" lang="es-ES" sz="1400" u="none" cap="none" strike="noStrike">
                <a:solidFill>
                  <a:srgbClr val="252525"/>
                </a:solidFill>
                <a:latin typeface="Arial"/>
                <a:ea typeface="Arial"/>
                <a:cs typeface="Arial"/>
                <a:sym typeface="Arial"/>
              </a:rPr>
              <a:t>Bezawit, de 37 años y madre de 2 hijos)</a:t>
            </a:r>
            <a:r>
              <a:rPr b="0" i="0" lang="es-ES" sz="1400" u="none" cap="none" strike="noStrike">
                <a:solidFill>
                  <a:srgbClr val="252525"/>
                </a:solidFill>
                <a:latin typeface="Arial"/>
                <a:ea typeface="Arial"/>
                <a:cs typeface="Arial"/>
                <a:sym typeface="Arial"/>
              </a:rPr>
              <a:t>. Tres soldados de las FDE la violaron  y la mantuvieron recluida en su propia casa durante casi 3 meses</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677160" y="5324040"/>
            <a:ext cx="10836720" cy="101880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3"/>
          <p:cNvSpPr/>
          <p:nvPr/>
        </p:nvSpPr>
        <p:spPr>
          <a:xfrm>
            <a:off x="325440" y="1765800"/>
            <a:ext cx="511956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Etiopía </a:t>
            </a:r>
            <a:endParaRPr b="0" i="0" sz="2000" u="none" cap="none" strike="noStrike">
              <a:solidFill>
                <a:srgbClr val="000000"/>
              </a:solidFill>
              <a:latin typeface="Arial"/>
              <a:ea typeface="Arial"/>
              <a:cs typeface="Arial"/>
              <a:sym typeface="Arial"/>
            </a:endParaRPr>
          </a:p>
        </p:txBody>
      </p:sp>
      <p:pic>
        <p:nvPicPr>
          <p:cNvPr id="309" name="Google Shape;309;p13"/>
          <p:cNvPicPr preferRelativeResize="0"/>
          <p:nvPr/>
        </p:nvPicPr>
        <p:blipFill rotWithShape="1">
          <a:blip r:embed="rId4">
            <a:alphaModFix/>
          </a:blip>
          <a:srcRect b="0" l="0" r="0" t="0"/>
          <a:stretch/>
        </p:blipFill>
        <p:spPr>
          <a:xfrm>
            <a:off x="7710480" y="1550880"/>
            <a:ext cx="2919600" cy="3530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14" name="Shape 314"/>
        <p:cNvGrpSpPr/>
        <p:nvPr/>
      </p:nvGrpSpPr>
      <p:grpSpPr>
        <a:xfrm>
          <a:off x="0" y="0"/>
          <a:ext cx="0" cy="0"/>
          <a:chOff x="0" y="0"/>
          <a:chExt cx="0" cy="0"/>
        </a:xfrm>
      </p:grpSpPr>
      <p:sp>
        <p:nvSpPr>
          <p:cNvPr id="315" name="Google Shape;315;p14"/>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14"/>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para las personas LGBTI</a:t>
            </a:r>
            <a:endParaRPr b="0" i="0" sz="2800" u="none" cap="none" strike="noStrike">
              <a:solidFill>
                <a:srgbClr val="000000"/>
              </a:solidFill>
              <a:latin typeface="Arial"/>
              <a:ea typeface="Arial"/>
              <a:cs typeface="Arial"/>
              <a:sym typeface="Arial"/>
            </a:endParaRPr>
          </a:p>
        </p:txBody>
      </p:sp>
      <p:sp>
        <p:nvSpPr>
          <p:cNvPr id="317" name="Google Shape;317;p14"/>
          <p:cNvSpPr/>
          <p:nvPr/>
        </p:nvSpPr>
        <p:spPr>
          <a:xfrm>
            <a:off x="325440" y="2440080"/>
            <a:ext cx="5770080" cy="3819960"/>
          </a:xfrm>
          <a:prstGeom prst="rect">
            <a:avLst/>
          </a:prstGeom>
          <a:noFill/>
          <a:ln>
            <a:noFill/>
          </a:ln>
        </p:spPr>
        <p:txBody>
          <a:bodyPr anchorCtr="0" anchor="t" bIns="45000" lIns="90000" spcFirstLastPara="1" rIns="90000" wrap="square" tIns="45000">
            <a:normAutofit/>
          </a:bodyPr>
          <a:lstStyle/>
          <a:p>
            <a:pPr indent="0" lvl="0" marL="0" marR="0" rtl="0" algn="just">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 Es el único país de África oriental y el cuerno de África que ofrece asilo a las personas que buscan protección debido a su orientación sexual, identidad y/o expresión de género y características sexuales. </a:t>
            </a:r>
            <a:endParaRPr b="0" i="0" sz="1600" u="none" cap="none" strike="noStrike">
              <a:solidFill>
                <a:srgbClr val="000000"/>
              </a:solidFill>
              <a:latin typeface="Arial"/>
              <a:ea typeface="Arial"/>
              <a:cs typeface="Arial"/>
              <a:sym typeface="Arial"/>
            </a:endParaRPr>
          </a:p>
          <a:p>
            <a:pPr indent="0" lvl="0" marL="0" marR="0" rtl="0" algn="just">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 Sin embargo, la legislación de Kenia penaliza las relaciones entre personas del mismo sexo y se cometen abusos contra ellas. </a:t>
            </a:r>
            <a:endParaRPr b="0" i="0" sz="1600" u="none" cap="none" strike="noStrike">
              <a:solidFill>
                <a:srgbClr val="000000"/>
              </a:solidFill>
              <a:latin typeface="Arial"/>
              <a:ea typeface="Arial"/>
              <a:cs typeface="Arial"/>
              <a:sym typeface="Arial"/>
            </a:endParaRPr>
          </a:p>
        </p:txBody>
      </p:sp>
      <p:pic>
        <p:nvPicPr>
          <p:cNvPr descr="Logo&#10;&#10;Description automatically generated" id="318" name="Google Shape;318;p14"/>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19" name="Google Shape;319;p14"/>
          <p:cNvSpPr/>
          <p:nvPr/>
        </p:nvSpPr>
        <p:spPr>
          <a:xfrm>
            <a:off x="469080" y="5189760"/>
            <a:ext cx="11112120" cy="115272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ES" sz="1400" u="none" cap="none" strike="noStrike">
                <a:solidFill>
                  <a:srgbClr val="252525"/>
                </a:solidFill>
                <a:latin typeface="Arial"/>
                <a:ea typeface="Arial"/>
                <a:cs typeface="Arial"/>
                <a:sym typeface="Arial"/>
              </a:rPr>
              <a:t>(Esther, lesbiana de 41 años) </a:t>
            </a:r>
            <a:r>
              <a:rPr b="0" i="0" lang="es-ES" sz="1400" u="none" cap="none" strike="noStrike">
                <a:solidFill>
                  <a:srgbClr val="252525"/>
                </a:solidFill>
                <a:latin typeface="Arial"/>
                <a:ea typeface="Arial"/>
                <a:cs typeface="Arial"/>
                <a:sym typeface="Arial"/>
              </a:rPr>
              <a:t>denunció haber sido violada dos veces en el campo de Kakuma. A principios de 2018 fue atacada por dos hombres armados con cuchillos mientras se daba una ducha en un lugar cercano a la entrada del campo.  </a:t>
            </a:r>
            <a:endParaRPr b="0" i="0" sz="1400" u="none" cap="none" strike="noStrike">
              <a:solidFill>
                <a:srgbClr val="000000"/>
              </a:solidFill>
              <a:latin typeface="Arial"/>
              <a:ea typeface="Arial"/>
              <a:cs typeface="Arial"/>
              <a:sym typeface="Arial"/>
            </a:endParaRPr>
          </a:p>
        </p:txBody>
      </p:sp>
      <p:sp>
        <p:nvSpPr>
          <p:cNvPr id="320" name="Google Shape;320;p14"/>
          <p:cNvSpPr/>
          <p:nvPr/>
        </p:nvSpPr>
        <p:spPr>
          <a:xfrm>
            <a:off x="677160" y="5324040"/>
            <a:ext cx="10836720" cy="101880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14"/>
          <p:cNvSpPr/>
          <p:nvPr/>
        </p:nvSpPr>
        <p:spPr>
          <a:xfrm>
            <a:off x="149400" y="1731600"/>
            <a:ext cx="511956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Kenia</a:t>
            </a:r>
            <a:endParaRPr b="0" i="0" sz="2000" u="none" cap="none" strike="noStrike">
              <a:solidFill>
                <a:srgbClr val="000000"/>
              </a:solidFill>
              <a:latin typeface="Arial"/>
              <a:ea typeface="Arial"/>
              <a:cs typeface="Arial"/>
              <a:sym typeface="Arial"/>
            </a:endParaRPr>
          </a:p>
        </p:txBody>
      </p:sp>
      <p:pic>
        <p:nvPicPr>
          <p:cNvPr id="322" name="Google Shape;322;p14"/>
          <p:cNvPicPr preferRelativeResize="0"/>
          <p:nvPr/>
        </p:nvPicPr>
        <p:blipFill rotWithShape="1">
          <a:blip r:embed="rId4">
            <a:alphaModFix/>
          </a:blip>
          <a:srcRect b="0" l="0" r="0" t="0"/>
          <a:stretch/>
        </p:blipFill>
        <p:spPr>
          <a:xfrm>
            <a:off x="6421680" y="1698120"/>
            <a:ext cx="4814280" cy="3209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27" name="Shape 327"/>
        <p:cNvGrpSpPr/>
        <p:nvPr/>
      </p:nvGrpSpPr>
      <p:grpSpPr>
        <a:xfrm>
          <a:off x="0" y="0"/>
          <a:ext cx="0" cy="0"/>
          <a:chOff x="0" y="0"/>
          <a:chExt cx="0" cy="0"/>
        </a:xfrm>
      </p:grpSpPr>
      <p:sp>
        <p:nvSpPr>
          <p:cNvPr id="328" name="Google Shape;328;p15"/>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5"/>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mujeres como “botín de guerra”: Violencia sexual en sus múltiples formas  I</a:t>
            </a:r>
            <a:endParaRPr b="0" i="0" sz="2800" u="none" cap="none" strike="noStrike">
              <a:solidFill>
                <a:srgbClr val="000000"/>
              </a:solidFill>
              <a:latin typeface="Arial"/>
              <a:ea typeface="Arial"/>
              <a:cs typeface="Arial"/>
              <a:sym typeface="Arial"/>
            </a:endParaRPr>
          </a:p>
        </p:txBody>
      </p:sp>
      <p:pic>
        <p:nvPicPr>
          <p:cNvPr descr="Logo&#10;&#10;Description automatically generated" id="330" name="Google Shape;330;p15"/>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31" name="Google Shape;331;p15"/>
          <p:cNvSpPr/>
          <p:nvPr/>
        </p:nvSpPr>
        <p:spPr>
          <a:xfrm>
            <a:off x="577080" y="1703520"/>
            <a:ext cx="96127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Olvido de la violencia de género en la guerra </a:t>
            </a:r>
            <a:endParaRPr b="0" i="0" sz="2000" u="none" cap="none" strike="noStrike">
              <a:solidFill>
                <a:srgbClr val="000000"/>
              </a:solidFill>
              <a:latin typeface="Arial"/>
              <a:ea typeface="Arial"/>
              <a:cs typeface="Arial"/>
              <a:sym typeface="Arial"/>
            </a:endParaRPr>
          </a:p>
        </p:txBody>
      </p:sp>
      <p:sp>
        <p:nvSpPr>
          <p:cNvPr id="332" name="Google Shape;332;p15"/>
          <p:cNvSpPr/>
          <p:nvPr/>
        </p:nvSpPr>
        <p:spPr>
          <a:xfrm>
            <a:off x="1010520" y="2371680"/>
            <a:ext cx="4104360" cy="225684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En Ucrania,  debido a la guerra, ha aumentado la </a:t>
            </a:r>
            <a:r>
              <a:rPr b="1" i="0" lang="es-ES" sz="1600" u="none" cap="none" strike="noStrike">
                <a:solidFill>
                  <a:srgbClr val="FFFF00"/>
                </a:solidFill>
                <a:latin typeface="Arial"/>
                <a:ea typeface="Arial"/>
                <a:cs typeface="Arial"/>
                <a:sym typeface="Arial"/>
              </a:rPr>
              <a:t>violencia de género intrafamiliar </a:t>
            </a:r>
            <a:r>
              <a:rPr b="0" i="0" lang="es-ES" sz="1600" u="none" cap="none" strike="noStrike">
                <a:solidFill>
                  <a:srgbClr val="FFFFFF"/>
                </a:solidFill>
                <a:latin typeface="Arial"/>
                <a:ea typeface="Arial"/>
                <a:cs typeface="Arial"/>
                <a:sym typeface="Arial"/>
              </a:rPr>
              <a:t>y la </a:t>
            </a:r>
            <a:r>
              <a:rPr b="1" i="0" lang="es-ES" sz="1600" u="none" cap="none" strike="noStrike">
                <a:solidFill>
                  <a:srgbClr val="FFFF00"/>
                </a:solidFill>
                <a:latin typeface="Arial"/>
                <a:ea typeface="Arial"/>
                <a:cs typeface="Arial"/>
                <a:sym typeface="Arial"/>
              </a:rPr>
              <a:t>violencia sexual </a:t>
            </a:r>
            <a:r>
              <a:rPr b="0" i="0" lang="es-ES" sz="1600" u="none" cap="none" strike="noStrike">
                <a:solidFill>
                  <a:srgbClr val="FFFFFF"/>
                </a:solidFill>
                <a:latin typeface="Arial"/>
                <a:ea typeface="Arial"/>
                <a:cs typeface="Arial"/>
                <a:sym typeface="Arial"/>
              </a:rPr>
              <a:t>contra las mujeres. Además están abandonadas por las autoridades. </a:t>
            </a:r>
            <a:endParaRPr b="0" i="0" sz="1600" u="none" cap="none" strike="noStrike">
              <a:solidFill>
                <a:srgbClr val="000000"/>
              </a:solidFill>
              <a:latin typeface="Arial"/>
              <a:ea typeface="Arial"/>
              <a:cs typeface="Arial"/>
              <a:sym typeface="Arial"/>
            </a:endParaRPr>
          </a:p>
        </p:txBody>
      </p:sp>
      <p:sp>
        <p:nvSpPr>
          <p:cNvPr id="333" name="Google Shape;333;p15"/>
          <p:cNvSpPr/>
          <p:nvPr/>
        </p:nvSpPr>
        <p:spPr>
          <a:xfrm>
            <a:off x="794880" y="25830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15"/>
          <p:cNvSpPr/>
          <p:nvPr/>
        </p:nvSpPr>
        <p:spPr>
          <a:xfrm>
            <a:off x="373680" y="5258880"/>
            <a:ext cx="11112120" cy="115272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15"/>
          <p:cNvSpPr/>
          <p:nvPr/>
        </p:nvSpPr>
        <p:spPr>
          <a:xfrm>
            <a:off x="577080" y="5414760"/>
            <a:ext cx="10758960" cy="9421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Siria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 El agente que violó a (</a:t>
            </a:r>
            <a:r>
              <a:rPr b="1" i="0" lang="es-ES" sz="1400" u="none" cap="none" strike="noStrike">
                <a:solidFill>
                  <a:srgbClr val="000000"/>
                </a:solidFill>
                <a:latin typeface="Arial"/>
                <a:ea typeface="Arial"/>
                <a:cs typeface="Arial"/>
                <a:sym typeface="Arial"/>
              </a:rPr>
              <a:t>Yasmin) </a:t>
            </a:r>
            <a:r>
              <a:rPr b="0" i="0" lang="es-ES" sz="1400" u="none" cap="none" strike="noStrike">
                <a:solidFill>
                  <a:srgbClr val="000000"/>
                </a:solidFill>
                <a:latin typeface="Arial"/>
                <a:ea typeface="Arial"/>
                <a:cs typeface="Arial"/>
                <a:sym typeface="Arial"/>
              </a:rPr>
              <a:t> dijo: “Esto es para darte la bienvenida a tu país. Si vuelves a salir de Siria y regresas de nuevo, te daremos una bienvenida mucho mejor. Tratamos de humillarte y humillar a tu hijo. No se te olvidará [esta] humillación en toda tu vida”.</a:t>
            </a:r>
            <a:endParaRPr b="0" i="0" sz="1400" u="none" cap="none" strike="noStrike">
              <a:solidFill>
                <a:srgbClr val="000000"/>
              </a:solidFill>
              <a:latin typeface="Arial"/>
              <a:ea typeface="Arial"/>
              <a:cs typeface="Arial"/>
              <a:sym typeface="Arial"/>
            </a:endParaRPr>
          </a:p>
        </p:txBody>
      </p:sp>
      <p:pic>
        <p:nvPicPr>
          <p:cNvPr id="336" name="Google Shape;336;p15"/>
          <p:cNvPicPr preferRelativeResize="0"/>
          <p:nvPr/>
        </p:nvPicPr>
        <p:blipFill rotWithShape="1">
          <a:blip r:embed="rId4">
            <a:alphaModFix/>
          </a:blip>
          <a:srcRect b="0" l="0" r="0" t="0"/>
          <a:stretch/>
        </p:blipFill>
        <p:spPr>
          <a:xfrm>
            <a:off x="5383800" y="1848960"/>
            <a:ext cx="6102000" cy="29998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41" name="Shape 341"/>
        <p:cNvGrpSpPr/>
        <p:nvPr/>
      </p:nvGrpSpPr>
      <p:grpSpPr>
        <a:xfrm>
          <a:off x="0" y="0"/>
          <a:ext cx="0" cy="0"/>
          <a:chOff x="0" y="0"/>
          <a:chExt cx="0" cy="0"/>
        </a:xfrm>
      </p:grpSpPr>
      <p:sp>
        <p:nvSpPr>
          <p:cNvPr id="342" name="Google Shape;342;p16"/>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6"/>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mujeres como “botín de guerra”: Violencia sexual en sus múltiples formas  II</a:t>
            </a:r>
            <a:endParaRPr b="0" i="0" sz="2800" u="none" cap="none" strike="noStrike">
              <a:solidFill>
                <a:srgbClr val="000000"/>
              </a:solidFill>
              <a:latin typeface="Arial"/>
              <a:ea typeface="Arial"/>
              <a:cs typeface="Arial"/>
              <a:sym typeface="Arial"/>
            </a:endParaRPr>
          </a:p>
        </p:txBody>
      </p:sp>
      <p:pic>
        <p:nvPicPr>
          <p:cNvPr descr="Logo&#10;&#10;Description automatically generated" id="344" name="Google Shape;344;p16"/>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45" name="Google Shape;345;p16"/>
          <p:cNvSpPr/>
          <p:nvPr/>
        </p:nvSpPr>
        <p:spPr>
          <a:xfrm>
            <a:off x="583200" y="2073960"/>
            <a:ext cx="5047200" cy="177264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Matrimonios y embarazos forzados: niñas a las que les roban su futuro</a:t>
            </a:r>
            <a:endParaRPr b="0" i="0" sz="2000" u="none" cap="none" strike="noStrike">
              <a:solidFill>
                <a:srgbClr val="000000"/>
              </a:solidFill>
              <a:latin typeface="Arial"/>
              <a:ea typeface="Arial"/>
              <a:cs typeface="Arial"/>
              <a:sym typeface="Arial"/>
            </a:endParaRPr>
          </a:p>
        </p:txBody>
      </p:sp>
      <p:sp>
        <p:nvSpPr>
          <p:cNvPr id="346" name="Google Shape;346;p16"/>
          <p:cNvSpPr/>
          <p:nvPr/>
        </p:nvSpPr>
        <p:spPr>
          <a:xfrm>
            <a:off x="1350360" y="3290400"/>
            <a:ext cx="4270680" cy="412056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En </a:t>
            </a:r>
            <a:r>
              <a:rPr b="0" i="0" lang="es-ES" sz="1600" u="none" cap="none" strike="noStrike">
                <a:solidFill>
                  <a:srgbClr val="FFFF00"/>
                </a:solidFill>
                <a:latin typeface="Arial"/>
                <a:ea typeface="Arial"/>
                <a:cs typeface="Arial"/>
                <a:sym typeface="Arial"/>
              </a:rPr>
              <a:t>Afganistán</a:t>
            </a:r>
            <a:r>
              <a:rPr b="0" i="0" lang="es-ES" sz="1600" u="none" cap="none" strike="noStrike">
                <a:solidFill>
                  <a:srgbClr val="FFFFFF"/>
                </a:solidFill>
                <a:latin typeface="Arial"/>
                <a:ea typeface="Arial"/>
                <a:cs typeface="Arial"/>
                <a:sym typeface="Arial"/>
              </a:rPr>
              <a:t> el nivel de pobreza de la población obliga a </a:t>
            </a:r>
            <a:r>
              <a:rPr b="0" i="0" lang="es-ES" sz="1600" u="none" cap="none" strike="noStrike">
                <a:solidFill>
                  <a:srgbClr val="FFFF00"/>
                </a:solidFill>
                <a:latin typeface="Arial"/>
                <a:ea typeface="Arial"/>
                <a:cs typeface="Arial"/>
                <a:sym typeface="Arial"/>
              </a:rPr>
              <a:t>vender a las niñas </a:t>
            </a:r>
            <a:r>
              <a:rPr b="0" i="0" lang="es-ES" sz="1600" u="none" cap="none" strike="noStrike">
                <a:solidFill>
                  <a:srgbClr val="FFFFFF"/>
                </a:solidFill>
                <a:latin typeface="Arial"/>
                <a:ea typeface="Arial"/>
                <a:cs typeface="Arial"/>
                <a:sym typeface="Arial"/>
              </a:rPr>
              <a:t>para la supervivencia de la familia.</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En </a:t>
            </a:r>
            <a:r>
              <a:rPr b="0" i="0" lang="es-ES" sz="1600" u="none" cap="none" strike="noStrike">
                <a:solidFill>
                  <a:srgbClr val="FFFF00"/>
                </a:solidFill>
                <a:latin typeface="Arial"/>
                <a:ea typeface="Arial"/>
                <a:cs typeface="Arial"/>
                <a:sym typeface="Arial"/>
              </a:rPr>
              <a:t>Turquía y Líbano</a:t>
            </a:r>
            <a:r>
              <a:rPr b="0" i="0" lang="es-ES" sz="1600" u="none" cap="none" strike="noStrike">
                <a:solidFill>
                  <a:srgbClr val="FFFFFF"/>
                </a:solidFill>
                <a:latin typeface="Arial"/>
                <a:ea typeface="Arial"/>
                <a:cs typeface="Arial"/>
                <a:sym typeface="Arial"/>
              </a:rPr>
              <a:t>, niñas refugiadas de Siria son </a:t>
            </a:r>
            <a:r>
              <a:rPr b="0" i="0" lang="es-ES" sz="1600" u="none" cap="none" strike="noStrike">
                <a:solidFill>
                  <a:srgbClr val="FFFF00"/>
                </a:solidFill>
                <a:latin typeface="Arial"/>
                <a:ea typeface="Arial"/>
                <a:cs typeface="Arial"/>
                <a:sym typeface="Arial"/>
              </a:rPr>
              <a:t>casadas</a:t>
            </a:r>
            <a:r>
              <a:rPr b="0" i="0" lang="es-ES" sz="1600" u="none" cap="none" strike="noStrike">
                <a:solidFill>
                  <a:srgbClr val="FFFFFF"/>
                </a:solidFill>
                <a:latin typeface="Arial"/>
                <a:ea typeface="Arial"/>
                <a:cs typeface="Arial"/>
                <a:sym typeface="Arial"/>
              </a:rPr>
              <a:t> con hombres mucho mayores.</a:t>
            </a:r>
            <a:endParaRPr b="0" i="0" sz="1600" u="none" cap="none" strike="noStrike">
              <a:solidFill>
                <a:srgbClr val="000000"/>
              </a:solidFill>
              <a:latin typeface="Arial"/>
              <a:ea typeface="Arial"/>
              <a:cs typeface="Arial"/>
              <a:sym typeface="Arial"/>
            </a:endParaRPr>
          </a:p>
        </p:txBody>
      </p:sp>
      <p:sp>
        <p:nvSpPr>
          <p:cNvPr id="347" name="Google Shape;347;p16"/>
          <p:cNvSpPr/>
          <p:nvPr/>
        </p:nvSpPr>
        <p:spPr>
          <a:xfrm>
            <a:off x="1122120" y="35154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a:off x="1124280" y="51980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6"/>
          <p:cNvSpPr/>
          <p:nvPr/>
        </p:nvSpPr>
        <p:spPr>
          <a:xfrm>
            <a:off x="6399000" y="2073960"/>
            <a:ext cx="5203440" cy="107388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Trata con fines de explotación sexual: riesgo actual en Europa</a:t>
            </a:r>
            <a:endParaRPr b="0" i="0" sz="2000" u="none" cap="none" strike="noStrike">
              <a:solidFill>
                <a:srgbClr val="000000"/>
              </a:solidFill>
              <a:latin typeface="Arial"/>
              <a:ea typeface="Arial"/>
              <a:cs typeface="Arial"/>
              <a:sym typeface="Arial"/>
            </a:endParaRPr>
          </a:p>
        </p:txBody>
      </p:sp>
      <p:sp>
        <p:nvSpPr>
          <p:cNvPr id="350" name="Google Shape;350;p16"/>
          <p:cNvSpPr/>
          <p:nvPr/>
        </p:nvSpPr>
        <p:spPr>
          <a:xfrm>
            <a:off x="7077960" y="3290400"/>
            <a:ext cx="4176720" cy="225684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Las mafias están al acecho sobre las mujeres y niñas y niños que huyen de la guerra en </a:t>
            </a:r>
            <a:r>
              <a:rPr b="0" i="0" lang="es-ES" sz="1600" u="none" cap="none" strike="noStrike">
                <a:solidFill>
                  <a:srgbClr val="FFFF00"/>
                </a:solidFill>
                <a:latin typeface="Arial"/>
                <a:ea typeface="Arial"/>
                <a:cs typeface="Arial"/>
                <a:sym typeface="Arial"/>
              </a:rPr>
              <a:t>Ucrania</a:t>
            </a:r>
            <a:r>
              <a:rPr b="0" i="0" lang="es-ES" sz="1600" u="none" cap="none" strike="noStrike">
                <a:solidFill>
                  <a:srgbClr val="FFFFFF"/>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351" name="Google Shape;351;p16"/>
          <p:cNvSpPr/>
          <p:nvPr/>
        </p:nvSpPr>
        <p:spPr>
          <a:xfrm>
            <a:off x="6859080" y="35154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56" name="Shape 356"/>
        <p:cNvGrpSpPr/>
        <p:nvPr/>
      </p:nvGrpSpPr>
      <p:grpSpPr>
        <a:xfrm>
          <a:off x="0" y="0"/>
          <a:ext cx="0" cy="0"/>
          <a:chOff x="0" y="0"/>
          <a:chExt cx="0" cy="0"/>
        </a:xfrm>
      </p:grpSpPr>
      <p:sp>
        <p:nvSpPr>
          <p:cNvPr id="357" name="Google Shape;357;p17"/>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17"/>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¿Por qué la guerra en el cuerpo de las mujeres?</a:t>
            </a:r>
            <a:endParaRPr b="0" i="0" sz="2800" u="none" cap="none" strike="noStrike">
              <a:solidFill>
                <a:srgbClr val="000000"/>
              </a:solidFill>
              <a:latin typeface="Arial"/>
              <a:ea typeface="Arial"/>
              <a:cs typeface="Arial"/>
              <a:sym typeface="Arial"/>
            </a:endParaRPr>
          </a:p>
        </p:txBody>
      </p:sp>
      <p:pic>
        <p:nvPicPr>
          <p:cNvPr descr="Logo&#10;&#10;Description automatically generated" id="359" name="Google Shape;359;p17"/>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60" name="Google Shape;360;p17"/>
          <p:cNvSpPr/>
          <p:nvPr/>
        </p:nvSpPr>
        <p:spPr>
          <a:xfrm>
            <a:off x="578160" y="1915200"/>
            <a:ext cx="5047200" cy="60516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El poder patriarcal como causa subyacente:</a:t>
            </a:r>
            <a:endParaRPr b="0" i="0" sz="2000" u="none" cap="none" strike="noStrike">
              <a:solidFill>
                <a:srgbClr val="000000"/>
              </a:solidFill>
              <a:latin typeface="Arial"/>
              <a:ea typeface="Arial"/>
              <a:cs typeface="Arial"/>
              <a:sym typeface="Arial"/>
            </a:endParaRPr>
          </a:p>
        </p:txBody>
      </p:sp>
      <p:sp>
        <p:nvSpPr>
          <p:cNvPr id="361" name="Google Shape;361;p17"/>
          <p:cNvSpPr/>
          <p:nvPr/>
        </p:nvSpPr>
        <p:spPr>
          <a:xfrm>
            <a:off x="6857280" y="1587600"/>
            <a:ext cx="3796200" cy="59904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Discriminación por ser mujeres</a:t>
            </a:r>
            <a:endParaRPr b="0" i="0" sz="1600" u="none" cap="none" strike="noStrike">
              <a:solidFill>
                <a:srgbClr val="000000"/>
              </a:solidFill>
              <a:latin typeface="Arial"/>
              <a:ea typeface="Arial"/>
              <a:cs typeface="Arial"/>
              <a:sym typeface="Arial"/>
            </a:endParaRPr>
          </a:p>
        </p:txBody>
      </p:sp>
      <p:sp>
        <p:nvSpPr>
          <p:cNvPr id="362" name="Google Shape;362;p17"/>
          <p:cNvSpPr/>
          <p:nvPr/>
        </p:nvSpPr>
        <p:spPr>
          <a:xfrm>
            <a:off x="657000" y="1800000"/>
            <a:ext cx="4641120" cy="85608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flipH="1" rot="10800000">
            <a:off x="5288040" y="1557000"/>
            <a:ext cx="1398600" cy="329400"/>
          </a:xfrm>
          <a:custGeom>
            <a:rect b="b" l="l" r="r" t="t"/>
            <a:pathLst>
              <a:path extrusionOk="0" h="21600" w="21600">
                <a:moveTo>
                  <a:pt x="0" y="0"/>
                </a:moveTo>
                <a:lnTo>
                  <a:pt x="21600" y="21600"/>
                </a:lnTo>
              </a:path>
            </a:pathLst>
          </a:custGeom>
          <a:noFill/>
          <a:ln cap="flat" cmpd="sng" w="38150">
            <a:solidFill>
              <a:srgbClr val="FFFF00"/>
            </a:solidFill>
            <a:prstDash val="solid"/>
            <a:miter lim="8000"/>
            <a:headEnd len="sm" w="sm" type="none"/>
            <a:tailEnd len="med" w="med" type="triangl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7"/>
          <p:cNvSpPr/>
          <p:nvPr/>
        </p:nvSpPr>
        <p:spPr>
          <a:xfrm>
            <a:off x="578160" y="3341520"/>
            <a:ext cx="11009160" cy="321084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7"/>
          <p:cNvSpPr/>
          <p:nvPr/>
        </p:nvSpPr>
        <p:spPr>
          <a:xfrm>
            <a:off x="5299200" y="2225160"/>
            <a:ext cx="1387440" cy="430920"/>
          </a:xfrm>
          <a:custGeom>
            <a:rect b="b" l="l" r="r" t="t"/>
            <a:pathLst>
              <a:path extrusionOk="0" h="21600" w="21600">
                <a:moveTo>
                  <a:pt x="0" y="0"/>
                </a:moveTo>
                <a:lnTo>
                  <a:pt x="21600" y="21600"/>
                </a:lnTo>
              </a:path>
            </a:pathLst>
          </a:custGeom>
          <a:noFill/>
          <a:ln cap="flat" cmpd="sng" w="38150">
            <a:solidFill>
              <a:srgbClr val="FFFF00"/>
            </a:solidFill>
            <a:prstDash val="solid"/>
            <a:miter lim="8000"/>
            <a:headEnd len="sm" w="sm" type="none"/>
            <a:tailEnd len="med" w="med" type="triangl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6868440" y="2224440"/>
            <a:ext cx="4878360" cy="177372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Discriminación por etnia y religión: minorías diferentes al patrón establecido </a:t>
            </a:r>
            <a:endParaRPr b="0" i="0" sz="1600" u="none" cap="none" strike="noStrike">
              <a:solidFill>
                <a:srgbClr val="000000"/>
              </a:solidFill>
              <a:latin typeface="Arial"/>
              <a:ea typeface="Arial"/>
              <a:cs typeface="Arial"/>
              <a:sym typeface="Arial"/>
            </a:endParaRPr>
          </a:p>
        </p:txBody>
      </p:sp>
      <p:sp>
        <p:nvSpPr>
          <p:cNvPr id="367" name="Google Shape;367;p17"/>
          <p:cNvSpPr/>
          <p:nvPr/>
        </p:nvSpPr>
        <p:spPr>
          <a:xfrm>
            <a:off x="713880" y="3341520"/>
            <a:ext cx="8508240" cy="177264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000000"/>
                </a:solidFill>
                <a:latin typeface="Oswald"/>
                <a:ea typeface="Oswald"/>
                <a:cs typeface="Oswald"/>
                <a:sym typeface="Oswald"/>
              </a:rPr>
              <a:t>Se pretende:</a:t>
            </a:r>
            <a:endParaRPr b="0" i="0" sz="2000" u="none" cap="none" strike="noStrike">
              <a:solidFill>
                <a:srgbClr val="000000"/>
              </a:solidFill>
              <a:latin typeface="Arial"/>
              <a:ea typeface="Arial"/>
              <a:cs typeface="Arial"/>
              <a:sym typeface="Arial"/>
            </a:endParaRPr>
          </a:p>
        </p:txBody>
      </p:sp>
      <p:sp>
        <p:nvSpPr>
          <p:cNvPr id="368" name="Google Shape;368;p17"/>
          <p:cNvSpPr/>
          <p:nvPr/>
        </p:nvSpPr>
        <p:spPr>
          <a:xfrm>
            <a:off x="1185480" y="3900960"/>
            <a:ext cx="11095920" cy="412056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0" lang="es-ES" sz="1600" u="none" cap="none" strike="noStrike">
                <a:solidFill>
                  <a:srgbClr val="000000"/>
                </a:solidFill>
                <a:latin typeface="Arial"/>
                <a:ea typeface="Arial"/>
                <a:cs typeface="Arial"/>
                <a:sym typeface="Arial"/>
              </a:rPr>
              <a:t>Deshumanizar a las mujeres, representadas como “el otro”, el enemigo</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000000"/>
                </a:solidFill>
                <a:latin typeface="Arial"/>
                <a:ea typeface="Arial"/>
                <a:cs typeface="Arial"/>
                <a:sym typeface="Arial"/>
              </a:rPr>
              <a:t>Cosificar a las mujeres como objeto sexual</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000000"/>
                </a:solidFill>
                <a:latin typeface="Arial"/>
                <a:ea typeface="Arial"/>
                <a:cs typeface="Arial"/>
                <a:sym typeface="Arial"/>
              </a:rPr>
              <a:t>Castigar al enemigo y vengarse.</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000000"/>
                </a:solidFill>
                <a:latin typeface="Arial"/>
                <a:ea typeface="Arial"/>
                <a:cs typeface="Arial"/>
                <a:sym typeface="Arial"/>
              </a:rPr>
              <a:t>Sembrar el miedo entre la población</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000000"/>
                </a:solidFill>
                <a:latin typeface="Arial"/>
                <a:ea typeface="Arial"/>
                <a:cs typeface="Arial"/>
                <a:sym typeface="Arial"/>
              </a:rPr>
              <a:t>Acallar a las periodistas y defensoras de derechos humanos: se las persigue, abusa, tortura y mata.</a:t>
            </a:r>
            <a:endParaRPr b="0" i="0" sz="1600" u="none" cap="none" strike="noStrike">
              <a:solidFill>
                <a:srgbClr val="000000"/>
              </a:solidFill>
              <a:latin typeface="Arial"/>
              <a:ea typeface="Arial"/>
              <a:cs typeface="Arial"/>
              <a:sym typeface="Arial"/>
            </a:endParaRPr>
          </a:p>
        </p:txBody>
      </p:sp>
      <p:sp>
        <p:nvSpPr>
          <p:cNvPr id="369" name="Google Shape;369;p17"/>
          <p:cNvSpPr/>
          <p:nvPr/>
        </p:nvSpPr>
        <p:spPr>
          <a:xfrm>
            <a:off x="957240" y="41259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7"/>
          <p:cNvSpPr/>
          <p:nvPr/>
        </p:nvSpPr>
        <p:spPr>
          <a:xfrm>
            <a:off x="952920" y="46306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957240" y="51552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948600" y="61664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7"/>
          <p:cNvSpPr/>
          <p:nvPr/>
        </p:nvSpPr>
        <p:spPr>
          <a:xfrm>
            <a:off x="957240" y="56527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78" name="Shape 378"/>
        <p:cNvGrpSpPr/>
        <p:nvPr/>
      </p:nvGrpSpPr>
      <p:grpSpPr>
        <a:xfrm>
          <a:off x="0" y="0"/>
          <a:ext cx="0" cy="0"/>
          <a:chOff x="0" y="0"/>
          <a:chExt cx="0" cy="0"/>
        </a:xfrm>
      </p:grpSpPr>
      <p:sp>
        <p:nvSpPr>
          <p:cNvPr id="379" name="Google Shape;379;g2b7525157a5_0_27"/>
          <p:cNvSpPr/>
          <p:nvPr/>
        </p:nvSpPr>
        <p:spPr>
          <a:xfrm>
            <a:off x="0" y="0"/>
            <a:ext cx="12191100" cy="141600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g2b7525157a5_0_27"/>
          <p:cNvSpPr/>
          <p:nvPr/>
        </p:nvSpPr>
        <p:spPr>
          <a:xfrm>
            <a:off x="2885400" y="51120"/>
            <a:ext cx="8850000" cy="13245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a:t>
            </a:r>
            <a:r>
              <a:rPr lang="es-ES" sz="2800">
                <a:latin typeface="Oswald"/>
                <a:ea typeface="Oswald"/>
                <a:cs typeface="Oswald"/>
                <a:sym typeface="Oswald"/>
              </a:rPr>
              <a:t>El “peso” de la interseccionalidad en los conflictos</a:t>
            </a:r>
            <a:endParaRPr b="0" i="0" sz="2800" u="none" cap="none" strike="noStrike">
              <a:solidFill>
                <a:srgbClr val="000000"/>
              </a:solidFill>
              <a:latin typeface="Arial"/>
              <a:ea typeface="Arial"/>
              <a:cs typeface="Arial"/>
              <a:sym typeface="Arial"/>
            </a:endParaRPr>
          </a:p>
        </p:txBody>
      </p:sp>
      <p:pic>
        <p:nvPicPr>
          <p:cNvPr descr="Logo&#10;&#10;Description automatically generated" id="381" name="Google Shape;381;g2b7525157a5_0_27"/>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382" name="Google Shape;382;g2b7525157a5_0_27"/>
          <p:cNvSpPr/>
          <p:nvPr/>
        </p:nvSpPr>
        <p:spPr>
          <a:xfrm>
            <a:off x="481375" y="1732852"/>
            <a:ext cx="11009100" cy="465330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g2b7525157a5_0_27"/>
          <p:cNvSpPr/>
          <p:nvPr/>
        </p:nvSpPr>
        <p:spPr>
          <a:xfrm>
            <a:off x="481375" y="1732850"/>
            <a:ext cx="10778100" cy="46533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lang="es-ES" sz="2000">
                <a:latin typeface="Oswald"/>
                <a:ea typeface="Oswald"/>
                <a:cs typeface="Oswald"/>
                <a:sym typeface="Oswald"/>
              </a:rPr>
              <a:t>¿Qué es la interseccionalidad?</a:t>
            </a:r>
            <a:endParaRPr b="1" sz="2000">
              <a:latin typeface="Oswald"/>
              <a:ea typeface="Oswald"/>
              <a:cs typeface="Oswald"/>
              <a:sym typeface="Oswald"/>
            </a:endParaRPr>
          </a:p>
          <a:p>
            <a:pPr indent="-311150" lvl="0" marL="457200" marR="0" rtl="0" algn="l">
              <a:lnSpc>
                <a:spcPct val="160000"/>
              </a:lnSpc>
              <a:spcBef>
                <a:spcPts val="0"/>
              </a:spcBef>
              <a:spcAft>
                <a:spcPts val="0"/>
              </a:spcAft>
              <a:buClr>
                <a:schemeClr val="dk1"/>
              </a:buClr>
              <a:buSzPts val="1300"/>
              <a:buChar char="●"/>
            </a:pPr>
            <a:r>
              <a:rPr lang="es-ES" sz="1300">
                <a:solidFill>
                  <a:schemeClr val="dk1"/>
                </a:solidFill>
              </a:rPr>
              <a:t>“Interseccionalidad” es un término acuñado por la profesora universitaria y jurista feminista negra Kimberlé Crenshaw, quien lo explicó de forma pública por primera vez en 1989.</a:t>
            </a:r>
            <a:endParaRPr sz="1300">
              <a:solidFill>
                <a:schemeClr val="dk1"/>
              </a:solidFill>
            </a:endParaRPr>
          </a:p>
          <a:p>
            <a:pPr indent="-311150" lvl="0" marL="457200" marR="0" rtl="0" algn="l">
              <a:lnSpc>
                <a:spcPct val="160000"/>
              </a:lnSpc>
              <a:spcBef>
                <a:spcPts val="0"/>
              </a:spcBef>
              <a:spcAft>
                <a:spcPts val="0"/>
              </a:spcAft>
              <a:buClr>
                <a:schemeClr val="dk1"/>
              </a:buClr>
              <a:buSzPts val="1300"/>
              <a:buChar char="●"/>
            </a:pPr>
            <a:r>
              <a:rPr lang="es-ES" sz="1300">
                <a:solidFill>
                  <a:schemeClr val="dk1"/>
                </a:solidFill>
              </a:rPr>
              <a:t>El término “interseccionalidad” se utilizaba inicialmente para describir las múltiples formas de desigualdad y discriminación a las que se enfrentan las mujeres negras en Estados Unidos, pero se ha convertido en un marcador internacional para definir los modos en que se entrecruzan entre sí las distintas formas de opresión y discriminación.</a:t>
            </a:r>
            <a:endParaRPr sz="1300">
              <a:solidFill>
                <a:schemeClr val="dk1"/>
              </a:solidFill>
            </a:endParaRPr>
          </a:p>
          <a:p>
            <a:pPr indent="-311150" lvl="0" marL="457200" marR="0" rtl="0" algn="l">
              <a:lnSpc>
                <a:spcPct val="160000"/>
              </a:lnSpc>
              <a:spcBef>
                <a:spcPts val="0"/>
              </a:spcBef>
              <a:spcAft>
                <a:spcPts val="0"/>
              </a:spcAft>
              <a:buClr>
                <a:schemeClr val="dk1"/>
              </a:buClr>
              <a:buSzPts val="1300"/>
              <a:buChar char="●"/>
            </a:pPr>
            <a:r>
              <a:rPr lang="es-ES" sz="1300">
                <a:solidFill>
                  <a:schemeClr val="dk1"/>
                </a:solidFill>
              </a:rPr>
              <a:t>Así pues, las mujeres pueden sufrir discriminación por motivos de </a:t>
            </a:r>
            <a:r>
              <a:rPr b="1" lang="es-ES" sz="1300">
                <a:solidFill>
                  <a:schemeClr val="dk1"/>
                </a:solidFill>
              </a:rPr>
              <a:t>identidad de género u orientación sexual</a:t>
            </a:r>
            <a:r>
              <a:rPr lang="es-ES" sz="1300">
                <a:solidFill>
                  <a:schemeClr val="dk1"/>
                </a:solidFill>
              </a:rPr>
              <a:t>, y opresión por debido a su </a:t>
            </a:r>
            <a:r>
              <a:rPr b="1" lang="es-ES" sz="1300">
                <a:solidFill>
                  <a:schemeClr val="dk1"/>
                </a:solidFill>
              </a:rPr>
              <a:t>origen racial, clase, casta, religión, etnia, (dis)capacidad o edad</a:t>
            </a:r>
            <a:r>
              <a:rPr lang="es-ES" sz="1300">
                <a:solidFill>
                  <a:schemeClr val="dk1"/>
                </a:solidFill>
              </a:rPr>
              <a:t>. Para luchar contra los sistemas que oprimen a las personas, debemos </a:t>
            </a:r>
            <a:r>
              <a:rPr b="1" lang="es-ES" sz="1300">
                <a:solidFill>
                  <a:schemeClr val="dk1"/>
                </a:solidFill>
              </a:rPr>
              <a:t>desmontar todos los sistemas de opresión</a:t>
            </a:r>
            <a:r>
              <a:rPr lang="es-ES" sz="1300">
                <a:solidFill>
                  <a:schemeClr val="dk1"/>
                </a:solidFill>
              </a:rPr>
              <a:t>, entre ellos, el racismo, el imperialismo, el capacitismo, el sexismo, la xenofobia, el edadismo o el clasismo.</a:t>
            </a:r>
            <a:endParaRPr sz="1300">
              <a:solidFill>
                <a:schemeClr val="dk1"/>
              </a:solidFill>
            </a:endParaRPr>
          </a:p>
          <a:p>
            <a:pPr indent="-311150" lvl="0" marL="457200" marR="0" rtl="0" algn="l">
              <a:lnSpc>
                <a:spcPct val="160000"/>
              </a:lnSpc>
              <a:spcBef>
                <a:spcPts val="0"/>
              </a:spcBef>
              <a:spcAft>
                <a:spcPts val="0"/>
              </a:spcAft>
              <a:buClr>
                <a:schemeClr val="dk1"/>
              </a:buClr>
              <a:buSzPts val="1300"/>
              <a:buChar char="●"/>
            </a:pPr>
            <a:r>
              <a:rPr lang="es-ES" sz="1300">
                <a:solidFill>
                  <a:schemeClr val="dk1"/>
                </a:solidFill>
              </a:rPr>
              <a:t>Por ejemplo: las </a:t>
            </a:r>
            <a:r>
              <a:rPr b="1" lang="es-ES" sz="1300">
                <a:solidFill>
                  <a:schemeClr val="dk1"/>
                </a:solidFill>
              </a:rPr>
              <a:t>mujeres de la minoría étnica yazidí</a:t>
            </a:r>
            <a:r>
              <a:rPr lang="es-ES" sz="1300">
                <a:solidFill>
                  <a:schemeClr val="dk1"/>
                </a:solidFill>
              </a:rPr>
              <a:t> violentadas por el estado islámico; las </a:t>
            </a:r>
            <a:r>
              <a:rPr b="1" lang="es-ES" sz="1300">
                <a:solidFill>
                  <a:schemeClr val="dk1"/>
                </a:solidFill>
              </a:rPr>
              <a:t>mujeres árabes en los territorios palestinos ocupados</a:t>
            </a:r>
            <a:r>
              <a:rPr lang="es-ES" sz="1300">
                <a:solidFill>
                  <a:schemeClr val="dk1"/>
                </a:solidFill>
              </a:rPr>
              <a:t>; las </a:t>
            </a:r>
            <a:r>
              <a:rPr b="1" lang="es-ES" sz="1300">
                <a:solidFill>
                  <a:schemeClr val="dk1"/>
                </a:solidFill>
              </a:rPr>
              <a:t>mujeres lesbianas</a:t>
            </a:r>
            <a:r>
              <a:rPr lang="es-ES" sz="1300">
                <a:solidFill>
                  <a:schemeClr val="dk1"/>
                </a:solidFill>
              </a:rPr>
              <a:t> en los campos de refugiados/as en Kenia; las </a:t>
            </a:r>
            <a:r>
              <a:rPr b="1" lang="es-ES" sz="1300">
                <a:solidFill>
                  <a:schemeClr val="dk1"/>
                </a:solidFill>
              </a:rPr>
              <a:t>mujeres rohingya en Myanmar</a:t>
            </a:r>
            <a:r>
              <a:rPr lang="es-ES" sz="1300">
                <a:solidFill>
                  <a:schemeClr val="dk1"/>
                </a:solidFill>
              </a:rPr>
              <a:t>; las </a:t>
            </a:r>
            <a:r>
              <a:rPr b="1" lang="es-ES" sz="1300">
                <a:solidFill>
                  <a:schemeClr val="dk1"/>
                </a:solidFill>
              </a:rPr>
              <a:t>mujeres de minorías étnicas del Tigray</a:t>
            </a:r>
            <a:r>
              <a:rPr lang="es-ES" sz="1300">
                <a:solidFill>
                  <a:schemeClr val="dk1"/>
                </a:solidFill>
              </a:rPr>
              <a:t> en Etiopía; las </a:t>
            </a:r>
            <a:r>
              <a:rPr b="1" lang="es-ES" sz="1300">
                <a:solidFill>
                  <a:schemeClr val="dk1"/>
                </a:solidFill>
              </a:rPr>
              <a:t>mujeres ancianas</a:t>
            </a:r>
            <a:r>
              <a:rPr lang="es-ES" sz="1300">
                <a:solidFill>
                  <a:schemeClr val="dk1"/>
                </a:solidFill>
              </a:rPr>
              <a:t> en Ucrania; las </a:t>
            </a:r>
            <a:r>
              <a:rPr b="1" lang="es-ES" sz="1300">
                <a:solidFill>
                  <a:schemeClr val="dk1"/>
                </a:solidFill>
              </a:rPr>
              <a:t>mujeres musulmanas en Bosnia</a:t>
            </a:r>
            <a:r>
              <a:rPr lang="es-ES" sz="1300">
                <a:solidFill>
                  <a:schemeClr val="dk1"/>
                </a:solidFill>
              </a:rPr>
              <a:t>; etc.</a:t>
            </a:r>
            <a:endParaRPr sz="1300">
              <a:solidFill>
                <a:schemeClr val="dk1"/>
              </a:solidFill>
            </a:endParaRPr>
          </a:p>
          <a:p>
            <a:pPr indent="0" lvl="0" marL="0" marR="0" rtl="0" algn="l">
              <a:lnSpc>
                <a:spcPct val="160000"/>
              </a:lnSpc>
              <a:spcBef>
                <a:spcPts val="0"/>
              </a:spcBef>
              <a:spcAft>
                <a:spcPts val="0"/>
              </a:spcAft>
              <a:buNone/>
            </a:pPr>
            <a:r>
              <a:t/>
            </a:r>
            <a:endParaRPr sz="1100">
              <a:solidFill>
                <a:schemeClr val="dk1"/>
              </a:solidFill>
            </a:endParaRPr>
          </a:p>
          <a:p>
            <a:pPr indent="0" lvl="0" marL="0" marR="0" rtl="0" algn="l">
              <a:lnSpc>
                <a:spcPct val="160000"/>
              </a:lnSpc>
              <a:spcBef>
                <a:spcPts val="0"/>
              </a:spcBef>
              <a:spcAft>
                <a:spcPts val="0"/>
              </a:spcAft>
              <a:buNone/>
            </a:pPr>
            <a:r>
              <a:t/>
            </a:r>
            <a:endParaRPr sz="1100">
              <a:solidFill>
                <a:schemeClr val="dk1"/>
              </a:solidFill>
            </a:endParaRPr>
          </a:p>
          <a:p>
            <a:pPr indent="0" lvl="0" marL="0" marR="0" rtl="0" algn="l">
              <a:lnSpc>
                <a:spcPct val="160000"/>
              </a:lnSpc>
              <a:spcBef>
                <a:spcPts val="0"/>
              </a:spcBef>
              <a:spcAft>
                <a:spcPts val="0"/>
              </a:spcAft>
              <a:buNone/>
            </a:pPr>
            <a:r>
              <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88" name="Shape 388"/>
        <p:cNvGrpSpPr/>
        <p:nvPr/>
      </p:nvGrpSpPr>
      <p:grpSpPr>
        <a:xfrm>
          <a:off x="0" y="0"/>
          <a:ext cx="0" cy="0"/>
          <a:chOff x="0" y="0"/>
          <a:chExt cx="0" cy="0"/>
        </a:xfrm>
      </p:grpSpPr>
      <p:sp>
        <p:nvSpPr>
          <p:cNvPr id="389" name="Google Shape;389;g2b7525157a5_0_0"/>
          <p:cNvSpPr/>
          <p:nvPr/>
        </p:nvSpPr>
        <p:spPr>
          <a:xfrm>
            <a:off x="0" y="0"/>
            <a:ext cx="12191100" cy="141600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g2b7525157a5_0_0"/>
          <p:cNvSpPr/>
          <p:nvPr/>
        </p:nvSpPr>
        <p:spPr>
          <a:xfrm>
            <a:off x="2885400" y="51120"/>
            <a:ext cx="8850000" cy="13245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¿Por qué la guerra en el cuerpo de las mujeres?</a:t>
            </a:r>
            <a:endParaRPr b="0" i="0" sz="2800" u="none" cap="none" strike="noStrike">
              <a:solidFill>
                <a:srgbClr val="000000"/>
              </a:solidFill>
              <a:latin typeface="Arial"/>
              <a:ea typeface="Arial"/>
              <a:cs typeface="Arial"/>
              <a:sym typeface="Arial"/>
            </a:endParaRPr>
          </a:p>
        </p:txBody>
      </p:sp>
      <p:pic>
        <p:nvPicPr>
          <p:cNvPr descr="Logo&#10;&#10;Description automatically generated" id="391" name="Google Shape;391;g2b7525157a5_0_0"/>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pic>
        <p:nvPicPr>
          <p:cNvPr descr="Militarismo y violencia de género&#10;&#10;La violencia sexual y de género está generalizada en todo el mundo y se registra en situaciones de conflicto y de paz. El militarismo da alas a la comisión de estas violaciones de derechos humanos, que afectan a las mujeres y las niñas de modo desproporcionado y duradero.&#10;&#10;A partir del 25 de noviembre, simpatizantes de Amnistía Internacional de todo el mundo participan en la Campaña 16 Días de Activismo contra la Violencia de Género, una campaña internacional para desafiar al militarismo que aumenta el riesgo de sufrir violencia de género. &#10;&#10;&quot;El militarismo favorece ciertas formas de masculinidad, con graves consecuencias para la igualdad, seguridad e integridad de las mujeres y de los hombres que no se ajustan a los roles de género convencionales&quot;, ha afirmado Madhu Malhotra, directora del Programa de Amnistía Internacional sobre Género, Sexualidad e Identidad. &#10;&#10;La campaña de Amnistía Internacional 16 Días de Activismo contra la Violencia de Género incluye acciones sobre cinco países de cinco regiones distintas, a fin de transmitir la dimensión global de la violencia de género y el militarismo. Los activistas pondrán de relieve las siguientes situaciones:&#10;&#10;Colombia: Se está presionando al gobierno para que apoye una iniciativa presentada al Congreso con la que se pretende garantizar el acceso a la justicia para las víctimas de violencia sexual, especialmente los miles de víctimas que la sufrieron durante el prolongado conflicto armado en el país.&#10;&#10;Egipto: Una carta al ministro del Interior pide que las fuerzas de seguridad prohíban totalmente el uso de toda forma de violencia sexual y de género, tras los sucesos del año pasado, en que se obligó a manifestantes detenidas a someterse a &quot;pruebas de virginidad&quot;.&#10;&#10;Indonesia: Una acción web insta al gobierno a crear una comisión nacional de la verdad que aborde del modo adecuado los delitos de índole sexual y de género cometidos contra mujeres y niñas a lo largo de decenas de años durante el gobierno de Suharto y el periodo reformasi posterior a 1998.&#10;&#10;Japón: Una carta al ministro de Asuntos Exteriores insta al gobierno a disculparse y aceptar la plena responsabilidad --incluida la jurídica-- por la práctica sistemática de esclavizar a mujeres sexualmente utilizada por las fuerzas armadas japonesas en toda la región de Asia y Oceanía desde 1932 hasta finales de la Segunda Guerra Mundial.&#10;&#10;RDC: El conflicto armado ha obligado a muchas mujeres y niñas a huir varias veces, a menudo sin familiares masculinos adultos, por lo que corren mayor peligro de sufrir violencia sexual. Algunas también han denunciado acoso sexual por parte de fuerzas de seguridad. &#10;Además, los activistas se están dirigiendo a sus ministerios nacionales de Asuntos Exteriores para pedir que se mantenga la referencia a la violencia de género en el texto del Tratado sobre el Comercio de Armas de ámbito mundial; la ronda final de negociaciones sobre el tratado comienza en la ONU, en Nueva York, en marzo de 2013.&#10;&#10;&quot;Lamentablemente, ninguna región del mundo se libra de sufrir violencia sexual y de género en el contexto del militarismo&quot;, ha manifestado Malhotra.&#10;&#10;&quot;Queremos asegurarnos de que las supervivientes de violencia sexual y de violación en tiempo de guerra tienen pleno acceso a justicia, verdad y reparación efectiva. Nuestra campaña 16 Días de Activismo también transmitirá un claro mensaje de que las mujeres y las niñas nunca deben ser sometidas a ese tipo de violencia, en ninguna época ni lugar, incluidas las manifestaciones y bajo custodia.&quot;" id="392" name="Google Shape;392;g2b7525157a5_0_0" title="Mujeres y Niñas: Violencia de Género en zonas de conflicto Amnesty International">
            <a:hlinkClick r:id="rId4"/>
          </p:cNvPr>
          <p:cNvPicPr preferRelativeResize="0"/>
          <p:nvPr/>
        </p:nvPicPr>
        <p:blipFill>
          <a:blip r:embed="rId5">
            <a:alphaModFix/>
          </a:blip>
          <a:stretch>
            <a:fillRect/>
          </a:stretch>
        </p:blipFill>
        <p:spPr>
          <a:xfrm>
            <a:off x="2708650" y="2044075"/>
            <a:ext cx="6374000" cy="424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23" name="Shape 123"/>
        <p:cNvGrpSpPr/>
        <p:nvPr/>
      </p:nvGrpSpPr>
      <p:grpSpPr>
        <a:xfrm>
          <a:off x="0" y="0"/>
          <a:ext cx="0" cy="0"/>
          <a:chOff x="0" y="0"/>
          <a:chExt cx="0" cy="0"/>
        </a:xfrm>
      </p:grpSpPr>
      <p:sp>
        <p:nvSpPr>
          <p:cNvPr id="124" name="Google Shape;124;p2"/>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I</a:t>
            </a:r>
            <a:endParaRPr b="0" i="0" sz="2800" u="none" cap="none" strike="noStrike">
              <a:solidFill>
                <a:srgbClr val="000000"/>
              </a:solidFill>
              <a:latin typeface="Arial"/>
              <a:ea typeface="Arial"/>
              <a:cs typeface="Arial"/>
              <a:sym typeface="Arial"/>
            </a:endParaRPr>
          </a:p>
        </p:txBody>
      </p:sp>
      <p:sp>
        <p:nvSpPr>
          <p:cNvPr id="126" name="Google Shape;126;p2"/>
          <p:cNvSpPr/>
          <p:nvPr/>
        </p:nvSpPr>
        <p:spPr>
          <a:xfrm>
            <a:off x="556920" y="1744920"/>
            <a:ext cx="1117872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1800" u="none" cap="none" strike="noStrike">
                <a:solidFill>
                  <a:srgbClr val="FFFFFF"/>
                </a:solidFill>
                <a:latin typeface="Arial"/>
                <a:ea typeface="Arial"/>
                <a:cs typeface="Arial"/>
                <a:sym typeface="Arial"/>
              </a:rPr>
              <a:t>Con las guerras las desigualdades de género se hacen evidentes y se incrementan.</a:t>
            </a:r>
            <a:endParaRPr b="0" i="0" sz="1800" u="none" cap="none" strike="noStrike">
              <a:solidFill>
                <a:srgbClr val="000000"/>
              </a:solidFill>
              <a:latin typeface="Arial"/>
              <a:ea typeface="Arial"/>
              <a:cs typeface="Arial"/>
              <a:sym typeface="Arial"/>
            </a:endParaRPr>
          </a:p>
        </p:txBody>
      </p:sp>
      <p:pic>
        <p:nvPicPr>
          <p:cNvPr descr="Logo&#10;&#10;Description automatically generated" id="127" name="Google Shape;127;p2"/>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graphicFrame>
        <p:nvGraphicFramePr>
          <p:cNvPr id="128" name="Google Shape;128;p2"/>
          <p:cNvGraphicFramePr/>
          <p:nvPr/>
        </p:nvGraphicFramePr>
        <p:xfrm>
          <a:off x="609840" y="2397240"/>
          <a:ext cx="3000000" cy="3000000"/>
        </p:xfrm>
        <a:graphic>
          <a:graphicData uri="http://schemas.openxmlformats.org/drawingml/2006/table">
            <a:tbl>
              <a:tblPr>
                <a:noFill/>
                <a:tableStyleId>{3E9CF07F-1D7B-4419-A0A4-83FC6CDCAA73}</a:tableStyleId>
              </a:tblPr>
              <a:tblGrid>
                <a:gridCol w="5485325"/>
                <a:gridCol w="5486050"/>
              </a:tblGrid>
              <a:tr h="2664725">
                <a:tc>
                  <a:txBody>
                    <a:bodyPr/>
                    <a:lstStyle/>
                    <a:p>
                      <a:pPr indent="0" lvl="0" marL="0" marR="0" rtl="0" algn="l">
                        <a:lnSpc>
                          <a:spcPct val="120000"/>
                        </a:lnSpc>
                        <a:spcBef>
                          <a:spcPts val="0"/>
                        </a:spcBef>
                        <a:spcAft>
                          <a:spcPts val="0"/>
                        </a:spcAft>
                        <a:buNone/>
                      </a:pPr>
                      <a:r>
                        <a:rPr b="0" lang="es-ES" sz="2000" u="none" cap="none" strike="noStrike">
                          <a:solidFill>
                            <a:srgbClr val="FFFF00"/>
                          </a:solidFill>
                          <a:latin typeface="Oswald"/>
                          <a:ea typeface="Oswald"/>
                          <a:cs typeface="Oswald"/>
                          <a:sym typeface="Oswald"/>
                        </a:rPr>
                        <a:t>  Ellas son:</a:t>
                      </a:r>
                      <a:endParaRPr b="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800" u="none" cap="none" strike="noStrike">
                          <a:solidFill>
                            <a:srgbClr val="FFFFFF"/>
                          </a:solidFill>
                          <a:latin typeface="Arial"/>
                          <a:ea typeface="Arial"/>
                          <a:cs typeface="Arial"/>
                          <a:sym typeface="Arial"/>
                        </a:rPr>
                        <a:t>        </a:t>
                      </a:r>
                      <a:r>
                        <a:rPr b="0" lang="es-ES" sz="1600" u="none" cap="none" strike="noStrike">
                          <a:solidFill>
                            <a:srgbClr val="FFFFFF"/>
                          </a:solidFill>
                          <a:latin typeface="Arial"/>
                          <a:ea typeface="Arial"/>
                          <a:cs typeface="Arial"/>
                          <a:sym typeface="Arial"/>
                        </a:rPr>
                        <a:t>   Enfermeras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Cuidadoras y sostenedoras de la familias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Madres e hijas de desaparecidos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Espías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Combatientes activas</a:t>
                      </a:r>
                      <a:endParaRPr b="0" sz="16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None/>
                      </a:pPr>
                      <a:r>
                        <a:rPr lang="es-ES" sz="1600">
                          <a:solidFill>
                            <a:srgbClr val="FFFFFF"/>
                          </a:solidFill>
                        </a:rPr>
                        <a:t>            Mujeres embarazadas</a:t>
                      </a:r>
                      <a:endParaRPr sz="1600">
                        <a:solidFill>
                          <a:srgbClr val="FFFFFF"/>
                        </a:solidFill>
                      </a:endParaRPr>
                    </a:p>
                    <a:p>
                      <a:pPr indent="0" lvl="0" marL="0" marR="0" rtl="0" algn="l">
                        <a:lnSpc>
                          <a:spcPct val="120000"/>
                        </a:lnSpc>
                        <a:spcBef>
                          <a:spcPts val="0"/>
                        </a:spcBef>
                        <a:spcAft>
                          <a:spcPts val="0"/>
                        </a:spcAft>
                        <a:buNone/>
                      </a:pPr>
                      <a:r>
                        <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s-ES" sz="2000" u="none" cap="none" strike="noStrike">
                          <a:solidFill>
                            <a:srgbClr val="FFFFFF"/>
                          </a:solidFill>
                          <a:latin typeface="Oswald"/>
                          <a:ea typeface="Oswald"/>
                          <a:cs typeface="Oswald"/>
                          <a:sym typeface="Oswald"/>
                        </a:rPr>
                        <a:t>    </a:t>
                      </a:r>
                      <a:r>
                        <a:rPr b="1" lang="es-ES" sz="2000" u="none" cap="none" strike="noStrike">
                          <a:solidFill>
                            <a:srgbClr val="FFFF00"/>
                          </a:solidFill>
                          <a:latin typeface="Oswald"/>
                          <a:ea typeface="Oswald"/>
                          <a:cs typeface="Oswald"/>
                          <a:sym typeface="Oswald"/>
                        </a:rPr>
                        <a:t>Ellas sufren:</a:t>
                      </a:r>
                      <a:endParaRPr b="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800" u="none" cap="none" strike="noStrike">
                          <a:solidFill>
                            <a:srgbClr val="FFFFFF"/>
                          </a:solidFill>
                          <a:latin typeface="Arial"/>
                          <a:ea typeface="Arial"/>
                          <a:cs typeface="Arial"/>
                          <a:sym typeface="Arial"/>
                        </a:rPr>
                        <a:t>             </a:t>
                      </a:r>
                      <a:r>
                        <a:rPr b="0" lang="es-ES" sz="1600" u="none" cap="none" strike="noStrike">
                          <a:solidFill>
                            <a:srgbClr val="FFFFFF"/>
                          </a:solidFill>
                          <a:latin typeface="Arial"/>
                          <a:ea typeface="Arial"/>
                          <a:cs typeface="Arial"/>
                          <a:sym typeface="Arial"/>
                        </a:rPr>
                        <a:t>Desplazamientos forzados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Violencia sexual individual y colectiva</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Esclavitud sexual </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Trabajo esclavo</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Matrimonios infantiles</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Reclutadas como niñas soldado</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600" u="none" cap="none" strike="noStrike">
                          <a:solidFill>
                            <a:srgbClr val="FFFFFF"/>
                          </a:solidFill>
                          <a:latin typeface="Arial"/>
                          <a:ea typeface="Arial"/>
                          <a:cs typeface="Arial"/>
                          <a:sym typeface="Arial"/>
                        </a:rPr>
                        <a:t> </a:t>
                      </a:r>
                      <a:r>
                        <a:rPr b="0" lang="es-ES" sz="1600" u="none" cap="none" strike="noStrike">
                          <a:solidFill>
                            <a:srgbClr val="FFFFFF"/>
                          </a:solidFill>
                          <a:latin typeface="Arial"/>
                          <a:ea typeface="Arial"/>
                          <a:cs typeface="Arial"/>
                          <a:sym typeface="Arial"/>
                        </a:rPr>
                        <a:t>     </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r>
            </a:tbl>
          </a:graphicData>
        </a:graphic>
      </p:graphicFrame>
      <p:sp>
        <p:nvSpPr>
          <p:cNvPr id="129" name="Google Shape;129;p2"/>
          <p:cNvSpPr/>
          <p:nvPr/>
        </p:nvSpPr>
        <p:spPr>
          <a:xfrm>
            <a:off x="1145520" y="30279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1145520" y="34084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1145520" y="37731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1145520" y="41284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1145520" y="45385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6753600" y="30279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6755760" y="33984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6753600" y="37710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6753600" y="41230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6753600" y="48524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6753600" y="45007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2"/>
          <p:cNvSpPr/>
          <p:nvPr/>
        </p:nvSpPr>
        <p:spPr>
          <a:xfrm>
            <a:off x="599400" y="5563440"/>
            <a:ext cx="10971000" cy="935640"/>
          </a:xfrm>
          <a:prstGeom prst="rect">
            <a:avLst/>
          </a:prstGeom>
          <a:solidFill>
            <a:srgbClr val="E7E6E6"/>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772560" y="5676840"/>
            <a:ext cx="10645560" cy="84636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“Nuestro hijo estaba hambriento, pues apenas comíamos… No podíamos obtener más comida en ninguna parte; no podíamos salir de nuestra casa. Todo estaba bajo el fuego”. </a:t>
            </a:r>
            <a:r>
              <a:rPr b="1" i="0" lang="es-ES" sz="1400" u="none" cap="none" strike="noStrike">
                <a:solidFill>
                  <a:srgbClr val="000000"/>
                </a:solidFill>
                <a:latin typeface="Arial"/>
                <a:ea typeface="Arial"/>
                <a:cs typeface="Arial"/>
                <a:sym typeface="Arial"/>
              </a:rPr>
              <a:t>(Natalia, Ucrania)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397" name="Shape 397"/>
        <p:cNvGrpSpPr/>
        <p:nvPr/>
      </p:nvGrpSpPr>
      <p:grpSpPr>
        <a:xfrm>
          <a:off x="0" y="0"/>
          <a:ext cx="0" cy="0"/>
          <a:chOff x="0" y="0"/>
          <a:chExt cx="0" cy="0"/>
        </a:xfrm>
      </p:grpSpPr>
      <p:sp>
        <p:nvSpPr>
          <p:cNvPr id="398" name="Google Shape;398;p18"/>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Cumplir con el derecho internacional  I</a:t>
            </a:r>
            <a:endParaRPr b="0" i="0" sz="2800" u="none" cap="none" strike="noStrike">
              <a:solidFill>
                <a:srgbClr val="000000"/>
              </a:solidFill>
              <a:latin typeface="Arial"/>
              <a:ea typeface="Arial"/>
              <a:cs typeface="Arial"/>
              <a:sym typeface="Arial"/>
            </a:endParaRPr>
          </a:p>
        </p:txBody>
      </p:sp>
      <p:sp>
        <p:nvSpPr>
          <p:cNvPr id="400" name="Google Shape;400;p18"/>
          <p:cNvSpPr/>
          <p:nvPr/>
        </p:nvSpPr>
        <p:spPr>
          <a:xfrm>
            <a:off x="556920" y="1908360"/>
            <a:ext cx="1117872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1800" u="none" cap="none" strike="noStrike">
                <a:solidFill>
                  <a:srgbClr val="FFFFFF"/>
                </a:solidFill>
                <a:latin typeface="Arial"/>
                <a:ea typeface="Arial"/>
                <a:cs typeface="Arial"/>
                <a:sym typeface="Arial"/>
              </a:rPr>
              <a:t>La violencia sexual puede ser considerada crimen de guerra, crimen de lesa humanidad y genocidio.</a:t>
            </a:r>
            <a:endParaRPr b="0" i="0" sz="1800" u="none" cap="none" strike="noStrike">
              <a:solidFill>
                <a:srgbClr val="000000"/>
              </a:solidFill>
              <a:latin typeface="Arial"/>
              <a:ea typeface="Arial"/>
              <a:cs typeface="Arial"/>
              <a:sym typeface="Arial"/>
            </a:endParaRPr>
          </a:p>
        </p:txBody>
      </p:sp>
      <p:pic>
        <p:nvPicPr>
          <p:cNvPr descr="Logo&#10;&#10;Description automatically generated" id="401" name="Google Shape;401;p18"/>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graphicFrame>
        <p:nvGraphicFramePr>
          <p:cNvPr id="402" name="Google Shape;402;p18"/>
          <p:cNvGraphicFramePr/>
          <p:nvPr/>
        </p:nvGraphicFramePr>
        <p:xfrm>
          <a:off x="609840" y="2727360"/>
          <a:ext cx="3000000" cy="3000000"/>
        </p:xfrm>
        <a:graphic>
          <a:graphicData uri="http://schemas.openxmlformats.org/drawingml/2006/table">
            <a:tbl>
              <a:tblPr>
                <a:noFill/>
                <a:tableStyleId>{3E9CF07F-1D7B-4419-A0A4-83FC6CDCAA73}</a:tableStyleId>
              </a:tblPr>
              <a:tblGrid>
                <a:gridCol w="3657250"/>
                <a:gridCol w="3657250"/>
                <a:gridCol w="3657250"/>
              </a:tblGrid>
              <a:tr h="3317400">
                <a:tc>
                  <a:txBody>
                    <a:bodyPr/>
                    <a:lstStyle/>
                    <a:p>
                      <a:pPr indent="0" lvl="0" marL="0" marR="0" rtl="0" algn="l">
                        <a:lnSpc>
                          <a:spcPct val="120000"/>
                        </a:lnSpc>
                        <a:spcBef>
                          <a:spcPts val="0"/>
                        </a:spcBef>
                        <a:spcAft>
                          <a:spcPts val="0"/>
                        </a:spcAft>
                        <a:buNone/>
                      </a:pPr>
                      <a:r>
                        <a:rPr b="1" lang="es-ES" sz="2000" u="none" cap="none" strike="noStrike">
                          <a:solidFill>
                            <a:srgbClr val="FFFF00"/>
                          </a:solidFill>
                          <a:latin typeface="Oswald"/>
                          <a:ea typeface="Oswald"/>
                          <a:cs typeface="Oswald"/>
                          <a:sym typeface="Oswald"/>
                        </a:rPr>
                        <a:t>Crimen de guerra</a:t>
                      </a:r>
                      <a:br>
                        <a:rPr lang="es-ES" sz="1800" u="none" cap="none" strike="noStrike"/>
                      </a:br>
                      <a:r>
                        <a:rPr b="0" lang="es-ES" sz="1100" u="none" cap="none" strike="noStrike">
                          <a:solidFill>
                            <a:srgbClr val="FFFF00"/>
                          </a:solidFill>
                          <a:latin typeface="Oswald"/>
                          <a:ea typeface="Oswald"/>
                          <a:cs typeface="Oswald"/>
                          <a:sym typeface="Oswald"/>
                        </a:rPr>
                        <a:t> </a:t>
                      </a:r>
                      <a:endParaRPr b="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Infracciones graves de los Convenios de Ginebra de 1949 (regulan el derecho en la guerra).</a:t>
                      </a:r>
                      <a:endParaRPr b="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Otras violaciones graves de las leyes y usos aplicables en los conflictos armados según el derecho internacional. </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s-ES" sz="2000" u="none" cap="none" strike="noStrike">
                          <a:solidFill>
                            <a:srgbClr val="FFFF00"/>
                          </a:solidFill>
                          <a:latin typeface="Oswald"/>
                          <a:ea typeface="Oswald"/>
                          <a:cs typeface="Oswald"/>
                          <a:sym typeface="Oswald"/>
                        </a:rPr>
                        <a:t>Genocidio</a:t>
                      </a:r>
                      <a:endParaRPr b="0" sz="2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None/>
                      </a:pPr>
                      <a:r>
                        <a:rPr b="1" lang="es-ES" sz="1100" u="none" cap="none" strike="noStrike">
                          <a:solidFill>
                            <a:srgbClr val="FFFF00"/>
                          </a:solidFill>
                          <a:latin typeface="Oswald"/>
                          <a:ea typeface="Oswald"/>
                          <a:cs typeface="Oswald"/>
                          <a:sym typeface="Oswald"/>
                        </a:rPr>
                        <a:t> </a:t>
                      </a:r>
                      <a:endParaRPr b="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Cualquiera de los actos perpetrados con la intención de destruir total o parcialmente a un grupo nacional, étnico, racial o religioso.  </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b="1" lang="es-ES" sz="2000" u="none" cap="none" strike="noStrike">
                          <a:solidFill>
                            <a:srgbClr val="FFFF00"/>
                          </a:solidFill>
                          <a:latin typeface="Oswald"/>
                          <a:ea typeface="Oswald"/>
                          <a:cs typeface="Oswald"/>
                          <a:sym typeface="Oswald"/>
                        </a:rPr>
                        <a:t>Crimen de lesa humanidad</a:t>
                      </a:r>
                      <a:endParaRPr b="0" sz="20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b="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Cualquiera de los actos que se cometa como parte de un ataque generalizado o sistemático contra una población civil y con conocimiento de dicho ataque.</a:t>
                      </a:r>
                      <a:endParaRPr b="0" sz="1600" u="none" cap="none" strike="noStrike">
                        <a:solidFill>
                          <a:srgbClr val="000000"/>
                        </a:solidFill>
                        <a:latin typeface="Arial"/>
                        <a:ea typeface="Arial"/>
                        <a:cs typeface="Arial"/>
                        <a:sym typeface="Arial"/>
                      </a:endParaRPr>
                    </a:p>
                  </a:txBody>
                  <a:tcPr marT="45725" marB="45725" marR="63000" marL="6300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07" name="Shape 407"/>
        <p:cNvGrpSpPr/>
        <p:nvPr/>
      </p:nvGrpSpPr>
      <p:grpSpPr>
        <a:xfrm>
          <a:off x="0" y="0"/>
          <a:ext cx="0" cy="0"/>
          <a:chOff x="0" y="0"/>
          <a:chExt cx="0" cy="0"/>
        </a:xfrm>
      </p:grpSpPr>
      <p:sp>
        <p:nvSpPr>
          <p:cNvPr id="408" name="Google Shape;408;p19"/>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9"/>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Cumplir con el derecho internacional  II</a:t>
            </a:r>
            <a:endParaRPr b="0" i="0" sz="2800" u="none" cap="none" strike="noStrike">
              <a:solidFill>
                <a:srgbClr val="000000"/>
              </a:solidFill>
              <a:latin typeface="Arial"/>
              <a:ea typeface="Arial"/>
              <a:cs typeface="Arial"/>
              <a:sym typeface="Arial"/>
            </a:endParaRPr>
          </a:p>
        </p:txBody>
      </p:sp>
      <p:sp>
        <p:nvSpPr>
          <p:cNvPr id="410" name="Google Shape;410;p19"/>
          <p:cNvSpPr/>
          <p:nvPr/>
        </p:nvSpPr>
        <p:spPr>
          <a:xfrm>
            <a:off x="556920" y="1874880"/>
            <a:ext cx="1117872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2000" u="none" cap="none" strike="noStrike">
                <a:solidFill>
                  <a:srgbClr val="FFFF00"/>
                </a:solidFill>
                <a:latin typeface="Oswald"/>
                <a:ea typeface="Oswald"/>
                <a:cs typeface="Oswald"/>
                <a:sym typeface="Oswald"/>
              </a:rPr>
              <a:t>CEDAW</a:t>
            </a:r>
            <a:r>
              <a:rPr b="0" i="0" lang="es-ES" sz="1800" u="none" cap="none" strike="noStrike">
                <a:solidFill>
                  <a:srgbClr val="FFFFFF"/>
                </a:solidFill>
                <a:latin typeface="Arial"/>
                <a:ea typeface="Arial"/>
                <a:cs typeface="Arial"/>
                <a:sym typeface="Arial"/>
              </a:rPr>
              <a:t>: </a:t>
            </a:r>
            <a:r>
              <a:rPr b="0" i="0" lang="es-ES" sz="1600" u="none" cap="none" strike="noStrike">
                <a:solidFill>
                  <a:srgbClr val="FFFFFF"/>
                </a:solidFill>
                <a:latin typeface="Arial"/>
                <a:ea typeface="Arial"/>
                <a:cs typeface="Arial"/>
                <a:sym typeface="Arial"/>
              </a:rPr>
              <a:t>Comité/Convención para la eliminación de todas las formas de discriminación contra la mujer.</a:t>
            </a:r>
            <a:endParaRPr b="0" i="0" sz="1600" u="none" cap="none" strike="noStrike">
              <a:solidFill>
                <a:srgbClr val="000000"/>
              </a:solidFill>
              <a:latin typeface="Arial"/>
              <a:ea typeface="Arial"/>
              <a:cs typeface="Arial"/>
              <a:sym typeface="Arial"/>
            </a:endParaRPr>
          </a:p>
        </p:txBody>
      </p:sp>
      <p:pic>
        <p:nvPicPr>
          <p:cNvPr descr="Logo&#10;&#10;Description automatically generated" id="411" name="Google Shape;411;p19"/>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412" name="Google Shape;412;p19"/>
          <p:cNvSpPr/>
          <p:nvPr/>
        </p:nvSpPr>
        <p:spPr>
          <a:xfrm>
            <a:off x="1338260" y="2433955"/>
            <a:ext cx="10479900" cy="41205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En 2020 se verificaron 2.500 casos de violencia sexual cometida en 18 países con conflictos armados (ONU y AI)</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Esto supone una violación de los arts. 1, 2, 5, de la Convención de la CEDAW.</a:t>
            </a:r>
            <a:endParaRPr b="0" i="0" sz="1600" u="none" cap="none" strike="noStrike">
              <a:solidFill>
                <a:srgbClr val="000000"/>
              </a:solidFill>
              <a:latin typeface="Arial"/>
              <a:ea typeface="Arial"/>
              <a:cs typeface="Arial"/>
              <a:sym typeface="Arial"/>
            </a:endParaRPr>
          </a:p>
        </p:txBody>
      </p:sp>
      <p:sp>
        <p:nvSpPr>
          <p:cNvPr id="413" name="Google Shape;413;p19"/>
          <p:cNvSpPr/>
          <p:nvPr/>
        </p:nvSpPr>
        <p:spPr>
          <a:xfrm>
            <a:off x="1161000" y="24339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19"/>
          <p:cNvSpPr/>
          <p:nvPr/>
        </p:nvSpPr>
        <p:spPr>
          <a:xfrm>
            <a:off x="1161000" y="29930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19"/>
          <p:cNvSpPr/>
          <p:nvPr/>
        </p:nvSpPr>
        <p:spPr>
          <a:xfrm>
            <a:off x="892950" y="3552150"/>
            <a:ext cx="4570800" cy="38199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1001"/>
              </a:spcBef>
              <a:spcAft>
                <a:spcPts val="0"/>
              </a:spcAft>
              <a:buNone/>
            </a:pPr>
            <a:r>
              <a:t/>
            </a:r>
            <a:endParaRPr sz="2800"/>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Desde el año 2000, el Consejo de Seguridad ha adoptado un total de diez resoluciones dedicadas sobre las mujeres, la paz y la seguridad.</a:t>
            </a:r>
            <a:endParaRPr b="0" i="0" sz="1600" u="none" cap="none" strike="noStrike">
              <a:solidFill>
                <a:srgbClr val="000000"/>
              </a:solidFill>
              <a:latin typeface="Arial"/>
              <a:ea typeface="Arial"/>
              <a:cs typeface="Arial"/>
              <a:sym typeface="Arial"/>
            </a:endParaRPr>
          </a:p>
        </p:txBody>
      </p:sp>
      <p:sp>
        <p:nvSpPr>
          <p:cNvPr id="416" name="Google Shape;416;p19"/>
          <p:cNvSpPr/>
          <p:nvPr/>
        </p:nvSpPr>
        <p:spPr>
          <a:xfrm>
            <a:off x="801725" y="3867477"/>
            <a:ext cx="5140800" cy="5580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Resoluciones Consejo de Seguridad de NNUU</a:t>
            </a:r>
            <a:endParaRPr b="0" i="0" sz="2000" u="none" cap="none" strike="noStrike">
              <a:solidFill>
                <a:srgbClr val="000000"/>
              </a:solidFill>
              <a:latin typeface="Arial"/>
              <a:ea typeface="Arial"/>
              <a:cs typeface="Arial"/>
              <a:sym typeface="Arial"/>
            </a:endParaRPr>
          </a:p>
        </p:txBody>
      </p:sp>
      <p:sp>
        <p:nvSpPr>
          <p:cNvPr id="417" name="Google Shape;417;p19"/>
          <p:cNvSpPr/>
          <p:nvPr/>
        </p:nvSpPr>
        <p:spPr>
          <a:xfrm>
            <a:off x="6511300" y="3796400"/>
            <a:ext cx="4108200" cy="38199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Establece la figura de Relator Especial en Afganistán en octubre de 2021.</a:t>
            </a:r>
            <a:endParaRPr b="0" i="0" sz="1600" u="none" cap="none" strike="noStrike">
              <a:solidFill>
                <a:srgbClr val="000000"/>
              </a:solidFill>
              <a:latin typeface="Arial"/>
              <a:ea typeface="Arial"/>
              <a:cs typeface="Arial"/>
              <a:sym typeface="Arial"/>
            </a:endParaRPr>
          </a:p>
        </p:txBody>
      </p:sp>
      <p:sp>
        <p:nvSpPr>
          <p:cNvPr id="418" name="Google Shape;418;p19"/>
          <p:cNvSpPr/>
          <p:nvPr/>
        </p:nvSpPr>
        <p:spPr>
          <a:xfrm>
            <a:off x="6413400" y="3867480"/>
            <a:ext cx="4570800" cy="6810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Consejo de Derechos Humanos ONU</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23" name="Shape 423"/>
        <p:cNvGrpSpPr/>
        <p:nvPr/>
      </p:nvGrpSpPr>
      <p:grpSpPr>
        <a:xfrm>
          <a:off x="0" y="0"/>
          <a:ext cx="0" cy="0"/>
          <a:chOff x="0" y="0"/>
          <a:chExt cx="0" cy="0"/>
        </a:xfrm>
      </p:grpSpPr>
      <p:sp>
        <p:nvSpPr>
          <p:cNvPr id="424" name="Google Shape;424;p20"/>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20"/>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Cumplir con el derecho internacional  III</a:t>
            </a:r>
            <a:endParaRPr b="0" i="0" sz="2800" u="none" cap="none" strike="noStrike">
              <a:solidFill>
                <a:srgbClr val="000000"/>
              </a:solidFill>
              <a:latin typeface="Arial"/>
              <a:ea typeface="Arial"/>
              <a:cs typeface="Arial"/>
              <a:sym typeface="Arial"/>
            </a:endParaRPr>
          </a:p>
        </p:txBody>
      </p:sp>
      <p:sp>
        <p:nvSpPr>
          <p:cNvPr id="426" name="Google Shape;426;p20"/>
          <p:cNvSpPr/>
          <p:nvPr/>
        </p:nvSpPr>
        <p:spPr>
          <a:xfrm>
            <a:off x="613440" y="1666800"/>
            <a:ext cx="1117872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2000" u="none" cap="none" strike="noStrike">
                <a:solidFill>
                  <a:srgbClr val="FFFF00"/>
                </a:solidFill>
                <a:latin typeface="Oswald"/>
                <a:ea typeface="Oswald"/>
                <a:cs typeface="Oswald"/>
                <a:sym typeface="Oswald"/>
              </a:rPr>
              <a:t>Luz de esperanza: </a:t>
            </a:r>
            <a:r>
              <a:rPr b="0" i="0" lang="es-ES" sz="1600" u="none" cap="none" strike="noStrike">
                <a:solidFill>
                  <a:srgbClr val="FFFFFF"/>
                </a:solidFill>
                <a:latin typeface="Arial"/>
                <a:ea typeface="Arial"/>
                <a:cs typeface="Arial"/>
                <a:sym typeface="Arial"/>
              </a:rPr>
              <a:t>El doctor </a:t>
            </a:r>
            <a:r>
              <a:rPr b="0" i="0" lang="es-ES" sz="1600" u="none" cap="none" strike="noStrike">
                <a:solidFill>
                  <a:srgbClr val="FFFF00"/>
                </a:solidFill>
                <a:latin typeface="Arial"/>
                <a:ea typeface="Arial"/>
                <a:cs typeface="Arial"/>
                <a:sym typeface="Arial"/>
              </a:rPr>
              <a:t>Denis Mukwege </a:t>
            </a:r>
            <a:r>
              <a:rPr b="0" i="0" lang="es-ES" sz="1600" u="none" cap="none" strike="noStrike">
                <a:solidFill>
                  <a:srgbClr val="FFFFFF"/>
                </a:solidFill>
                <a:latin typeface="Arial"/>
                <a:ea typeface="Arial"/>
                <a:cs typeface="Arial"/>
                <a:sym typeface="Arial"/>
              </a:rPr>
              <a:t>y a la </a:t>
            </a:r>
            <a:r>
              <a:rPr b="0" i="0" lang="es-ES" sz="1600" u="none" cap="none" strike="noStrike">
                <a:solidFill>
                  <a:srgbClr val="FFFF00"/>
                </a:solidFill>
                <a:latin typeface="Arial"/>
                <a:ea typeface="Arial"/>
                <a:cs typeface="Arial"/>
                <a:sym typeface="Arial"/>
              </a:rPr>
              <a:t>activista Nadia Murad</a:t>
            </a:r>
            <a:r>
              <a:rPr b="0" i="0" lang="es-ES" sz="1600" u="none" cap="none" strike="noStrike">
                <a:solidFill>
                  <a:srgbClr val="FFFFFF"/>
                </a:solidFill>
                <a:latin typeface="Arial"/>
                <a:ea typeface="Arial"/>
                <a:cs typeface="Arial"/>
                <a:sym typeface="Arial"/>
              </a:rPr>
              <a:t>, Premios Nobel de la Paz en 2018.</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427" name="Google Shape;427;p20"/>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pic>
        <p:nvPicPr>
          <p:cNvPr id="428" name="Google Shape;428;p20"/>
          <p:cNvPicPr preferRelativeResize="0"/>
          <p:nvPr/>
        </p:nvPicPr>
        <p:blipFill rotWithShape="1">
          <a:blip r:embed="rId4">
            <a:alphaModFix/>
          </a:blip>
          <a:srcRect b="0" l="0" r="0" t="0"/>
          <a:stretch/>
        </p:blipFill>
        <p:spPr>
          <a:xfrm>
            <a:off x="681120" y="2275560"/>
            <a:ext cx="10787400" cy="43279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33" name="Shape 433"/>
        <p:cNvGrpSpPr/>
        <p:nvPr/>
      </p:nvGrpSpPr>
      <p:grpSpPr>
        <a:xfrm>
          <a:off x="0" y="0"/>
          <a:ext cx="0" cy="0"/>
          <a:chOff x="0" y="0"/>
          <a:chExt cx="0" cy="0"/>
        </a:xfrm>
      </p:grpSpPr>
      <p:sp>
        <p:nvSpPr>
          <p:cNvPr id="434" name="Google Shape;434;p21"/>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21"/>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Cumplir con el derecho internacional  III</a:t>
            </a:r>
            <a:endParaRPr b="0" i="0" sz="2800" u="none" cap="none" strike="noStrike">
              <a:solidFill>
                <a:srgbClr val="000000"/>
              </a:solidFill>
              <a:latin typeface="Arial"/>
              <a:ea typeface="Arial"/>
              <a:cs typeface="Arial"/>
              <a:sym typeface="Arial"/>
            </a:endParaRPr>
          </a:p>
        </p:txBody>
      </p:sp>
      <p:pic>
        <p:nvPicPr>
          <p:cNvPr descr="Logo&#10;&#10;Description automatically generated" id="436" name="Google Shape;436;p21"/>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437" name="Google Shape;437;p21"/>
          <p:cNvSpPr/>
          <p:nvPr/>
        </p:nvSpPr>
        <p:spPr>
          <a:xfrm>
            <a:off x="613440" y="5841720"/>
            <a:ext cx="11334960" cy="3027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400" u="sng" cap="none" strike="noStrike">
                <a:solidFill>
                  <a:srgbClr val="0000FF"/>
                </a:solidFill>
                <a:latin typeface="Arial"/>
                <a:ea typeface="Arial"/>
                <a:cs typeface="Arial"/>
                <a:sym typeface="Arial"/>
                <a:hlinkClick r:id="rId4">
                  <a:extLst>
                    <a:ext uri="{A12FA001-AC4F-418D-AE19-62706E023703}">
                      <ahyp:hlinkClr val="tx"/>
                    </a:ext>
                  </a:extLst>
                </a:hlinkClick>
              </a:rPr>
              <a:t>https://sire-ngcbg-pmd.fichub.com/mpx/NGP_NatGeo_GS/238/868/Nadia_Murad_Interview__Global_Positive_Forum_ES~~~~~es~mux~~1_254727749210_mp4_video_1920x1080_4000000_primary_audio_eng_6.mp4</a:t>
            </a:r>
            <a:endParaRPr b="0" i="0" sz="1400" u="none" cap="none" strike="noStrike">
              <a:solidFill>
                <a:srgbClr val="000000"/>
              </a:solidFill>
              <a:latin typeface="Arial"/>
              <a:ea typeface="Arial"/>
              <a:cs typeface="Arial"/>
              <a:sym typeface="Arial"/>
            </a:endParaRPr>
          </a:p>
        </p:txBody>
      </p:sp>
      <p:pic>
        <p:nvPicPr>
          <p:cNvPr id="438" name="Google Shape;438;p21"/>
          <p:cNvPicPr preferRelativeResize="0"/>
          <p:nvPr/>
        </p:nvPicPr>
        <p:blipFill rotWithShape="1">
          <a:blip r:embed="rId5">
            <a:alphaModFix/>
          </a:blip>
          <a:srcRect b="0" l="0" r="0" t="0"/>
          <a:stretch/>
        </p:blipFill>
        <p:spPr>
          <a:xfrm>
            <a:off x="613440" y="1846080"/>
            <a:ext cx="7895160" cy="395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43" name="Shape 443"/>
        <p:cNvGrpSpPr/>
        <p:nvPr/>
      </p:nvGrpSpPr>
      <p:grpSpPr>
        <a:xfrm>
          <a:off x="0" y="0"/>
          <a:ext cx="0" cy="0"/>
          <a:chOff x="0" y="0"/>
          <a:chExt cx="0" cy="0"/>
        </a:xfrm>
      </p:grpSpPr>
      <p:sp>
        <p:nvSpPr>
          <p:cNvPr id="444" name="Google Shape;444;p22"/>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22"/>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	¿Y después del conflicto qué?</a:t>
            </a:r>
            <a:endParaRPr b="0" i="0" sz="2800" u="none" cap="none" strike="noStrike">
              <a:solidFill>
                <a:srgbClr val="000000"/>
              </a:solidFill>
              <a:latin typeface="Arial"/>
              <a:ea typeface="Arial"/>
              <a:cs typeface="Arial"/>
              <a:sym typeface="Arial"/>
            </a:endParaRPr>
          </a:p>
        </p:txBody>
      </p:sp>
      <p:sp>
        <p:nvSpPr>
          <p:cNvPr id="446" name="Google Shape;446;p22"/>
          <p:cNvSpPr/>
          <p:nvPr/>
        </p:nvSpPr>
        <p:spPr>
          <a:xfrm>
            <a:off x="682560" y="1655280"/>
            <a:ext cx="1117872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No olvidarlas</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447" name="Google Shape;447;p22"/>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448" name="Google Shape;448;p22"/>
          <p:cNvSpPr/>
          <p:nvPr/>
        </p:nvSpPr>
        <p:spPr>
          <a:xfrm>
            <a:off x="554040" y="17496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22"/>
          <p:cNvSpPr/>
          <p:nvPr/>
        </p:nvSpPr>
        <p:spPr>
          <a:xfrm>
            <a:off x="532800" y="2101680"/>
            <a:ext cx="6562080" cy="181044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22"/>
          <p:cNvSpPr/>
          <p:nvPr/>
        </p:nvSpPr>
        <p:spPr>
          <a:xfrm>
            <a:off x="603720" y="2142000"/>
            <a:ext cx="6521760" cy="192888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“¿Cómo van a poder arreglárselas sin nosotras, si no construimos nuestro Afganistán? No pueden hacerlo sin nosotras, eso lo sé… ¿Van a azotar a las mujeres que quieren salir de sus casas, que quieren ir a la escuela?... Somos poderosas, las mujeres tenemos el poder. Prométanme no olvidarnos”. </a:t>
            </a:r>
            <a:r>
              <a:rPr b="1" i="0" lang="es-ES" sz="1400" u="none" cap="none" strike="noStrike">
                <a:solidFill>
                  <a:srgbClr val="000000"/>
                </a:solidFill>
                <a:latin typeface="Arial"/>
                <a:ea typeface="Arial"/>
                <a:cs typeface="Arial"/>
                <a:sym typeface="Arial"/>
              </a:rPr>
              <a:t>(Mhabouba Seraj activista afgana por los derechos de las mujeres).</a:t>
            </a:r>
            <a:endParaRPr b="0" i="0" sz="1400" u="none" cap="none" strike="noStrike">
              <a:solidFill>
                <a:srgbClr val="000000"/>
              </a:solidFill>
              <a:latin typeface="Arial"/>
              <a:ea typeface="Arial"/>
              <a:cs typeface="Arial"/>
              <a:sym typeface="Arial"/>
            </a:endParaRPr>
          </a:p>
        </p:txBody>
      </p:sp>
      <p:sp>
        <p:nvSpPr>
          <p:cNvPr id="451" name="Google Shape;451;p22"/>
          <p:cNvSpPr/>
          <p:nvPr/>
        </p:nvSpPr>
        <p:spPr>
          <a:xfrm>
            <a:off x="671040" y="4111200"/>
            <a:ext cx="6886080" cy="558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Contar con las mujeres en los procesos de paz y reconstrucción social.</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sp>
        <p:nvSpPr>
          <p:cNvPr id="452" name="Google Shape;452;p22"/>
          <p:cNvSpPr/>
          <p:nvPr/>
        </p:nvSpPr>
        <p:spPr>
          <a:xfrm>
            <a:off x="542520" y="42051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22"/>
          <p:cNvSpPr/>
          <p:nvPr/>
        </p:nvSpPr>
        <p:spPr>
          <a:xfrm>
            <a:off x="536400" y="4560480"/>
            <a:ext cx="6562080" cy="88200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22"/>
          <p:cNvSpPr/>
          <p:nvPr/>
        </p:nvSpPr>
        <p:spPr>
          <a:xfrm>
            <a:off x="607320" y="4635360"/>
            <a:ext cx="6521760" cy="115272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“Ya no hay vuelta atrás en la conquista del espacio público por parte de las mujeres”. </a:t>
            </a:r>
            <a:r>
              <a:rPr b="1" i="0" lang="es-ES" sz="1400" u="none" cap="none" strike="noStrike">
                <a:solidFill>
                  <a:srgbClr val="000000"/>
                </a:solidFill>
                <a:latin typeface="Arial"/>
                <a:ea typeface="Arial"/>
                <a:cs typeface="Arial"/>
                <a:sym typeface="Arial"/>
              </a:rPr>
              <a:t>Lo dice Leyla, ciudadana de Yemen</a:t>
            </a:r>
            <a:r>
              <a:rPr b="0" i="1" lang="es-E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55" name="Google Shape;455;p22"/>
          <p:cNvSpPr/>
          <p:nvPr/>
        </p:nvSpPr>
        <p:spPr>
          <a:xfrm>
            <a:off x="661680" y="5648760"/>
            <a:ext cx="11178720" cy="558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Justicia ante las violaciones del derecho internacional, rendir cuentas.</a:t>
            </a:r>
            <a:endParaRPr b="0" i="0" sz="1600" u="none" cap="none" strike="noStrike">
              <a:solidFill>
                <a:srgbClr val="000000"/>
              </a:solidFill>
              <a:latin typeface="Arial"/>
              <a:ea typeface="Arial"/>
              <a:cs typeface="Arial"/>
              <a:sym typeface="Arial"/>
            </a:endParaRPr>
          </a:p>
        </p:txBody>
      </p:sp>
      <p:sp>
        <p:nvSpPr>
          <p:cNvPr id="456" name="Google Shape;456;p22"/>
          <p:cNvSpPr/>
          <p:nvPr/>
        </p:nvSpPr>
        <p:spPr>
          <a:xfrm>
            <a:off x="532800" y="57430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22"/>
          <p:cNvSpPr/>
          <p:nvPr/>
        </p:nvSpPr>
        <p:spPr>
          <a:xfrm>
            <a:off x="661680" y="6109920"/>
            <a:ext cx="11178720" cy="558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Reparación a las víctimas.</a:t>
            </a:r>
            <a:endParaRPr b="0" i="0" sz="1600" u="none" cap="none" strike="noStrike">
              <a:solidFill>
                <a:srgbClr val="000000"/>
              </a:solidFill>
              <a:latin typeface="Arial"/>
              <a:ea typeface="Arial"/>
              <a:cs typeface="Arial"/>
              <a:sym typeface="Arial"/>
            </a:endParaRPr>
          </a:p>
        </p:txBody>
      </p:sp>
      <p:sp>
        <p:nvSpPr>
          <p:cNvPr id="458" name="Google Shape;458;p22"/>
          <p:cNvSpPr/>
          <p:nvPr/>
        </p:nvSpPr>
        <p:spPr>
          <a:xfrm>
            <a:off x="532800" y="62042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59" name="Google Shape;459;p22"/>
          <p:cNvPicPr preferRelativeResize="0"/>
          <p:nvPr/>
        </p:nvPicPr>
        <p:blipFill rotWithShape="1">
          <a:blip r:embed="rId4">
            <a:alphaModFix/>
          </a:blip>
          <a:srcRect b="0" l="7509" r="8540" t="0"/>
          <a:stretch/>
        </p:blipFill>
        <p:spPr>
          <a:xfrm>
            <a:off x="7464960" y="1750680"/>
            <a:ext cx="4281840" cy="4640040"/>
          </a:xfrm>
          <a:prstGeom prst="rect">
            <a:avLst/>
          </a:prstGeom>
          <a:noFill/>
          <a:ln>
            <a:noFill/>
          </a:ln>
        </p:spPr>
      </p:pic>
      <p:pic>
        <p:nvPicPr>
          <p:cNvPr id="460" name="Google Shape;460;p22"/>
          <p:cNvPicPr preferRelativeResize="0"/>
          <p:nvPr/>
        </p:nvPicPr>
        <p:blipFill rotWithShape="1">
          <a:blip r:embed="rId5">
            <a:alphaModFix/>
          </a:blip>
          <a:srcRect b="7845" l="0" r="0" t="27749"/>
          <a:stretch/>
        </p:blipFill>
        <p:spPr>
          <a:xfrm>
            <a:off x="9620640" y="4863960"/>
            <a:ext cx="2110680" cy="152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65" name="Shape 465"/>
        <p:cNvGrpSpPr/>
        <p:nvPr/>
      </p:nvGrpSpPr>
      <p:grpSpPr>
        <a:xfrm>
          <a:off x="0" y="0"/>
          <a:ext cx="0" cy="0"/>
          <a:chOff x="0" y="0"/>
          <a:chExt cx="0" cy="0"/>
        </a:xfrm>
      </p:grpSpPr>
      <p:sp>
        <p:nvSpPr>
          <p:cNvPr id="466" name="Google Shape;466;p23"/>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23"/>
          <p:cNvSpPr/>
          <p:nvPr/>
        </p:nvSpPr>
        <p:spPr>
          <a:xfrm>
            <a:off x="2885400" y="51120"/>
            <a:ext cx="911016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Propuestas para disminuir la violencia de género en los conflictos </a:t>
            </a:r>
            <a:endParaRPr b="0" i="0" sz="2800" u="none" cap="none" strike="noStrike">
              <a:solidFill>
                <a:srgbClr val="000000"/>
              </a:solidFill>
              <a:latin typeface="Arial"/>
              <a:ea typeface="Arial"/>
              <a:cs typeface="Arial"/>
              <a:sym typeface="Arial"/>
            </a:endParaRPr>
          </a:p>
        </p:txBody>
      </p:sp>
      <p:sp>
        <p:nvSpPr>
          <p:cNvPr id="468" name="Google Shape;468;p23"/>
          <p:cNvSpPr/>
          <p:nvPr/>
        </p:nvSpPr>
        <p:spPr>
          <a:xfrm>
            <a:off x="709560" y="1655640"/>
            <a:ext cx="649980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Protección contra la violencia de género. A menudo aumenta en los conflictos</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469" name="Google Shape;469;p23"/>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470" name="Google Shape;470;p23"/>
          <p:cNvSpPr/>
          <p:nvPr/>
        </p:nvSpPr>
        <p:spPr>
          <a:xfrm>
            <a:off x="554040" y="17496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23"/>
          <p:cNvSpPr/>
          <p:nvPr/>
        </p:nvSpPr>
        <p:spPr>
          <a:xfrm>
            <a:off x="685440" y="3000600"/>
            <a:ext cx="6886080" cy="558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Participación en la toma de decisiones.</a:t>
            </a:r>
            <a:endParaRPr b="0" i="0" sz="1600" u="none" cap="none" strike="noStrike">
              <a:solidFill>
                <a:srgbClr val="000000"/>
              </a:solidFill>
              <a:latin typeface="Arial"/>
              <a:ea typeface="Arial"/>
              <a:cs typeface="Arial"/>
              <a:sym typeface="Arial"/>
            </a:endParaRPr>
          </a:p>
        </p:txBody>
      </p:sp>
      <p:sp>
        <p:nvSpPr>
          <p:cNvPr id="472" name="Google Shape;472;p23"/>
          <p:cNvSpPr/>
          <p:nvPr/>
        </p:nvSpPr>
        <p:spPr>
          <a:xfrm>
            <a:off x="513720" y="31122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23"/>
          <p:cNvSpPr/>
          <p:nvPr/>
        </p:nvSpPr>
        <p:spPr>
          <a:xfrm>
            <a:off x="518400" y="51084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23"/>
          <p:cNvSpPr/>
          <p:nvPr/>
        </p:nvSpPr>
        <p:spPr>
          <a:xfrm>
            <a:off x="540720" y="55717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23"/>
          <p:cNvSpPr/>
          <p:nvPr/>
        </p:nvSpPr>
        <p:spPr>
          <a:xfrm>
            <a:off x="542520" y="23076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23"/>
          <p:cNvSpPr/>
          <p:nvPr/>
        </p:nvSpPr>
        <p:spPr>
          <a:xfrm>
            <a:off x="749880" y="2162520"/>
            <a:ext cx="6499800" cy="55800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None/>
            </a:pPr>
            <a:r>
              <a:rPr b="0" i="0" lang="es-ES" sz="1600" u="none" cap="none" strike="noStrike">
                <a:solidFill>
                  <a:srgbClr val="FFFFFF"/>
                </a:solidFill>
                <a:latin typeface="Arial"/>
                <a:ea typeface="Arial"/>
                <a:cs typeface="Arial"/>
                <a:sym typeface="Arial"/>
              </a:rPr>
              <a:t>Acceso a servicios de salud (atención médica y psicológica).</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sp>
        <p:nvSpPr>
          <p:cNvPr id="477" name="Google Shape;477;p23"/>
          <p:cNvSpPr/>
          <p:nvPr/>
        </p:nvSpPr>
        <p:spPr>
          <a:xfrm>
            <a:off x="532800" y="26845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23"/>
          <p:cNvSpPr/>
          <p:nvPr/>
        </p:nvSpPr>
        <p:spPr>
          <a:xfrm>
            <a:off x="730440" y="2536560"/>
            <a:ext cx="2999160" cy="42588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es-ES" sz="1600" u="none" cap="none" strike="noStrike">
                <a:solidFill>
                  <a:schemeClr val="lt1"/>
                </a:solidFill>
                <a:latin typeface="Arial"/>
                <a:ea typeface="Arial"/>
                <a:cs typeface="Arial"/>
                <a:sym typeface="Arial"/>
              </a:rPr>
              <a:t>Derecho a la educación</a:t>
            </a:r>
            <a:endParaRPr b="0" i="0" sz="1600" u="none" cap="none" strike="noStrike">
              <a:solidFill>
                <a:srgbClr val="000000"/>
              </a:solidFill>
              <a:latin typeface="Arial"/>
              <a:ea typeface="Arial"/>
              <a:cs typeface="Arial"/>
              <a:sym typeface="Arial"/>
            </a:endParaRPr>
          </a:p>
        </p:txBody>
      </p:sp>
      <p:pic>
        <p:nvPicPr>
          <p:cNvPr descr="Mujeres supervivientes de la guerra" id="479" name="Google Shape;479;p23"/>
          <p:cNvPicPr preferRelativeResize="0"/>
          <p:nvPr/>
        </p:nvPicPr>
        <p:blipFill rotWithShape="1">
          <a:blip r:embed="rId4">
            <a:alphaModFix/>
          </a:blip>
          <a:srcRect b="0" l="0" r="0" t="0"/>
          <a:stretch/>
        </p:blipFill>
        <p:spPr>
          <a:xfrm>
            <a:off x="6923520" y="2107440"/>
            <a:ext cx="4916880" cy="3528360"/>
          </a:xfrm>
          <a:prstGeom prst="rect">
            <a:avLst/>
          </a:prstGeom>
          <a:noFill/>
          <a:ln>
            <a:noFill/>
          </a:ln>
        </p:spPr>
      </p:pic>
      <p:sp>
        <p:nvSpPr>
          <p:cNvPr id="480" name="Google Shape;480;p23"/>
          <p:cNvSpPr/>
          <p:nvPr/>
        </p:nvSpPr>
        <p:spPr>
          <a:xfrm>
            <a:off x="512640" y="35078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23"/>
          <p:cNvSpPr/>
          <p:nvPr/>
        </p:nvSpPr>
        <p:spPr>
          <a:xfrm>
            <a:off x="682560" y="3403800"/>
            <a:ext cx="6095160" cy="3330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Protección de mujeres defensoras de derechos humanos</a:t>
            </a:r>
            <a:r>
              <a:rPr b="0" i="0" lang="es-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2" name="Google Shape;482;p23"/>
          <p:cNvSpPr/>
          <p:nvPr/>
        </p:nvSpPr>
        <p:spPr>
          <a:xfrm>
            <a:off x="518400" y="39672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23"/>
          <p:cNvSpPr/>
          <p:nvPr/>
        </p:nvSpPr>
        <p:spPr>
          <a:xfrm>
            <a:off x="709560" y="3871800"/>
            <a:ext cx="6095160" cy="3330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Acceso a recursos y medios de vida</a:t>
            </a:r>
            <a:r>
              <a:rPr b="0" i="0" lang="es-E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84" name="Google Shape;484;p23"/>
          <p:cNvSpPr/>
          <p:nvPr/>
        </p:nvSpPr>
        <p:spPr>
          <a:xfrm>
            <a:off x="519120" y="44056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23"/>
          <p:cNvSpPr/>
          <p:nvPr/>
        </p:nvSpPr>
        <p:spPr>
          <a:xfrm>
            <a:off x="730440" y="4339800"/>
            <a:ext cx="6095160" cy="576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Prevención de la impunidad. Fundamental enjuiciar crímenes de violencia de género</a:t>
            </a:r>
            <a:endParaRPr b="0" i="0" sz="1600" u="none" cap="none" strike="noStrike">
              <a:solidFill>
                <a:srgbClr val="000000"/>
              </a:solidFill>
              <a:latin typeface="Arial"/>
              <a:ea typeface="Arial"/>
              <a:cs typeface="Arial"/>
              <a:sym typeface="Arial"/>
            </a:endParaRPr>
          </a:p>
        </p:txBody>
      </p:sp>
      <p:sp>
        <p:nvSpPr>
          <p:cNvPr id="486" name="Google Shape;486;p23"/>
          <p:cNvSpPr/>
          <p:nvPr/>
        </p:nvSpPr>
        <p:spPr>
          <a:xfrm>
            <a:off x="682560" y="5002560"/>
            <a:ext cx="6095160" cy="3330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Protección de mujeres refugiadas y desplazadas</a:t>
            </a:r>
            <a:endParaRPr b="0" i="0" sz="1600" u="none" cap="none" strike="noStrike">
              <a:solidFill>
                <a:srgbClr val="000000"/>
              </a:solidFill>
              <a:latin typeface="Arial"/>
              <a:ea typeface="Arial"/>
              <a:cs typeface="Arial"/>
              <a:sym typeface="Arial"/>
            </a:endParaRPr>
          </a:p>
        </p:txBody>
      </p:sp>
      <p:sp>
        <p:nvSpPr>
          <p:cNvPr id="487" name="Google Shape;487;p23"/>
          <p:cNvSpPr/>
          <p:nvPr/>
        </p:nvSpPr>
        <p:spPr>
          <a:xfrm>
            <a:off x="682560" y="5492520"/>
            <a:ext cx="6095160" cy="576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No discriminación y garantizar la igualdad de derechos para las mujeres y hombres</a:t>
            </a:r>
            <a:endParaRPr b="0" i="0" sz="1600" u="none" cap="none" strike="noStrike">
              <a:solidFill>
                <a:srgbClr val="000000"/>
              </a:solidFill>
              <a:latin typeface="Arial"/>
              <a:ea typeface="Arial"/>
              <a:cs typeface="Arial"/>
              <a:sym typeface="Arial"/>
            </a:endParaRPr>
          </a:p>
        </p:txBody>
      </p:sp>
      <p:sp>
        <p:nvSpPr>
          <p:cNvPr id="488" name="Google Shape;488;p23"/>
          <p:cNvSpPr/>
          <p:nvPr/>
        </p:nvSpPr>
        <p:spPr>
          <a:xfrm>
            <a:off x="540720" y="62719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23"/>
          <p:cNvSpPr/>
          <p:nvPr/>
        </p:nvSpPr>
        <p:spPr>
          <a:xfrm>
            <a:off x="674280" y="6184800"/>
            <a:ext cx="6095160" cy="576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rgbClr val="FFFFFF"/>
                </a:solidFill>
                <a:latin typeface="Arial"/>
                <a:ea typeface="Arial"/>
                <a:cs typeface="Arial"/>
                <a:sym typeface="Arial"/>
              </a:rPr>
              <a:t>Sensibilización y capacitación a las fuerzas armadad, personal humanitario y sociedad</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494" name="Shape 494"/>
        <p:cNvGrpSpPr/>
        <p:nvPr/>
      </p:nvGrpSpPr>
      <p:grpSpPr>
        <a:xfrm>
          <a:off x="0" y="0"/>
          <a:ext cx="0" cy="0"/>
          <a:chOff x="0" y="0"/>
          <a:chExt cx="0" cy="0"/>
        </a:xfrm>
      </p:grpSpPr>
      <p:sp>
        <p:nvSpPr>
          <p:cNvPr id="495" name="Google Shape;495;g2b755bfd3d8_0_6"/>
          <p:cNvSpPr/>
          <p:nvPr/>
        </p:nvSpPr>
        <p:spPr>
          <a:xfrm>
            <a:off x="0" y="0"/>
            <a:ext cx="12191100" cy="141600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g2b755bfd3d8_0_6"/>
          <p:cNvSpPr/>
          <p:nvPr/>
        </p:nvSpPr>
        <p:spPr>
          <a:xfrm>
            <a:off x="2885400" y="51120"/>
            <a:ext cx="9110100" cy="13245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None/>
            </a:pPr>
            <a:r>
              <a:rPr b="1" lang="es-ES" sz="2800">
                <a:latin typeface="Oswald"/>
                <a:ea typeface="Oswald"/>
                <a:cs typeface="Oswald"/>
                <a:sym typeface="Oswald"/>
              </a:rPr>
              <a:t>¿QUÉ PUEDES HACER TÚ? </a:t>
            </a:r>
            <a:endParaRPr b="1" i="0" sz="2800" u="none" cap="none" strike="noStrike">
              <a:solidFill>
                <a:srgbClr val="000000"/>
              </a:solidFill>
            </a:endParaRPr>
          </a:p>
        </p:txBody>
      </p:sp>
      <p:sp>
        <p:nvSpPr>
          <p:cNvPr id="497" name="Google Shape;497;g2b755bfd3d8_0_6"/>
          <p:cNvSpPr/>
          <p:nvPr/>
        </p:nvSpPr>
        <p:spPr>
          <a:xfrm>
            <a:off x="709560" y="1655640"/>
            <a:ext cx="6499800" cy="558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1001"/>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498" name="Google Shape;498;g2b755bfd3d8_0_6"/>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pic>
        <p:nvPicPr>
          <p:cNvPr id="499" name="Google Shape;499;g2b755bfd3d8_0_6"/>
          <p:cNvPicPr preferRelativeResize="0"/>
          <p:nvPr/>
        </p:nvPicPr>
        <p:blipFill>
          <a:blip r:embed="rId4">
            <a:alphaModFix/>
          </a:blip>
          <a:stretch>
            <a:fillRect/>
          </a:stretch>
        </p:blipFill>
        <p:spPr>
          <a:xfrm>
            <a:off x="223927" y="2284625"/>
            <a:ext cx="3729774" cy="3883975"/>
          </a:xfrm>
          <a:prstGeom prst="rect">
            <a:avLst/>
          </a:prstGeom>
          <a:noFill/>
          <a:ln>
            <a:noFill/>
          </a:ln>
        </p:spPr>
      </p:pic>
      <p:pic>
        <p:nvPicPr>
          <p:cNvPr id="500" name="Google Shape;500;g2b755bfd3d8_0_6"/>
          <p:cNvPicPr preferRelativeResize="0"/>
          <p:nvPr/>
        </p:nvPicPr>
        <p:blipFill>
          <a:blip r:embed="rId5">
            <a:alphaModFix/>
          </a:blip>
          <a:stretch>
            <a:fillRect/>
          </a:stretch>
        </p:blipFill>
        <p:spPr>
          <a:xfrm>
            <a:off x="8553747" y="1655650"/>
            <a:ext cx="3441753" cy="4871250"/>
          </a:xfrm>
          <a:prstGeom prst="rect">
            <a:avLst/>
          </a:prstGeom>
          <a:noFill/>
          <a:ln>
            <a:noFill/>
          </a:ln>
        </p:spPr>
      </p:pic>
      <p:sp>
        <p:nvSpPr>
          <p:cNvPr id="501" name="Google Shape;501;g2b755bfd3d8_0_6"/>
          <p:cNvSpPr txBox="1"/>
          <p:nvPr/>
        </p:nvSpPr>
        <p:spPr>
          <a:xfrm>
            <a:off x="4293800" y="1935250"/>
            <a:ext cx="3810000" cy="41487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Clr>
                <a:schemeClr val="lt1"/>
              </a:buClr>
              <a:buSzPts val="1400"/>
              <a:buAutoNum type="arabicPeriod"/>
            </a:pPr>
            <a:r>
              <a:rPr lang="es-ES" sz="1800">
                <a:solidFill>
                  <a:schemeClr val="lt1"/>
                </a:solidFill>
              </a:rPr>
              <a:t>Únete a las manifestaciones de tu ciudad convocadas el 8 de marzo</a:t>
            </a:r>
            <a:endParaRPr sz="1800">
              <a:solidFill>
                <a:schemeClr val="lt1"/>
              </a:solidFill>
            </a:endParaRPr>
          </a:p>
          <a:p>
            <a:pPr indent="-317500" lvl="0" marL="457200" rtl="0" algn="just">
              <a:spcBef>
                <a:spcPts val="0"/>
              </a:spcBef>
              <a:spcAft>
                <a:spcPts val="0"/>
              </a:spcAft>
              <a:buClr>
                <a:schemeClr val="lt1"/>
              </a:buClr>
              <a:buSzPts val="1400"/>
              <a:buAutoNum type="arabicPeriod"/>
            </a:pPr>
            <a:r>
              <a:rPr lang="es-ES" sz="1800">
                <a:solidFill>
                  <a:schemeClr val="lt1"/>
                </a:solidFill>
              </a:rPr>
              <a:t>Firma las acciones del Código QR. </a:t>
            </a:r>
            <a:endParaRPr sz="1800">
              <a:solidFill>
                <a:schemeClr val="lt1"/>
              </a:solidFill>
            </a:endParaRPr>
          </a:p>
          <a:p>
            <a:pPr indent="-317500" lvl="0" marL="457200" rtl="0" algn="just">
              <a:spcBef>
                <a:spcPts val="0"/>
              </a:spcBef>
              <a:spcAft>
                <a:spcPts val="0"/>
              </a:spcAft>
              <a:buClr>
                <a:schemeClr val="lt1"/>
              </a:buClr>
              <a:buSzPts val="1400"/>
              <a:buAutoNum type="arabicPeriod"/>
            </a:pPr>
            <a:r>
              <a:rPr lang="es-ES" sz="1800">
                <a:solidFill>
                  <a:schemeClr val="lt1"/>
                </a:solidFill>
              </a:rPr>
              <a:t>Sácate fotos con los carteles, súbelas a RRSS y etiqueta a @amnistiaespana</a:t>
            </a:r>
            <a:endParaRPr sz="1800">
              <a:solidFill>
                <a:schemeClr val="lt1"/>
              </a:solidFill>
            </a:endParaRPr>
          </a:p>
          <a:p>
            <a:pPr indent="-317500" lvl="0" marL="457200" rtl="0" algn="just">
              <a:spcBef>
                <a:spcPts val="0"/>
              </a:spcBef>
              <a:spcAft>
                <a:spcPts val="0"/>
              </a:spcAft>
              <a:buClr>
                <a:schemeClr val="lt1"/>
              </a:buClr>
              <a:buSzPts val="1400"/>
              <a:buAutoNum type="arabicPeriod"/>
            </a:pPr>
            <a:r>
              <a:rPr lang="es-ES" sz="1800">
                <a:solidFill>
                  <a:schemeClr val="lt1"/>
                </a:solidFill>
              </a:rPr>
              <a:t>Asegúrate de que las personas te dan su consentimiento para subir el post a las RRSS</a:t>
            </a:r>
            <a:endParaRPr sz="1800">
              <a:solidFill>
                <a:schemeClr val="lt1"/>
              </a:solidFill>
            </a:endParaRPr>
          </a:p>
          <a:p>
            <a:pPr indent="-317500" lvl="0" marL="457200" rtl="0" algn="just">
              <a:spcBef>
                <a:spcPts val="0"/>
              </a:spcBef>
              <a:spcAft>
                <a:spcPts val="0"/>
              </a:spcAft>
              <a:buClr>
                <a:schemeClr val="lt1"/>
              </a:buClr>
              <a:buSzPts val="1400"/>
              <a:buAutoNum type="arabicPeriod"/>
            </a:pPr>
            <a:r>
              <a:rPr lang="es-ES" sz="1800">
                <a:solidFill>
                  <a:schemeClr val="lt1"/>
                </a:solidFill>
              </a:rPr>
              <a:t>Cuéntale a tu gente lo que está pasando.</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46" name="Shape 146"/>
        <p:cNvGrpSpPr/>
        <p:nvPr/>
      </p:nvGrpSpPr>
      <p:grpSpPr>
        <a:xfrm>
          <a:off x="0" y="0"/>
          <a:ext cx="0" cy="0"/>
          <a:chOff x="0" y="0"/>
          <a:chExt cx="0" cy="0"/>
        </a:xfrm>
      </p:grpSpPr>
      <p:sp>
        <p:nvSpPr>
          <p:cNvPr id="147" name="Google Shape;147;p3"/>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II</a:t>
            </a:r>
            <a:endParaRPr b="0" i="0" sz="2800" u="none" cap="none" strike="noStrike">
              <a:solidFill>
                <a:srgbClr val="000000"/>
              </a:solidFill>
              <a:latin typeface="Arial"/>
              <a:ea typeface="Arial"/>
              <a:cs typeface="Arial"/>
              <a:sym typeface="Arial"/>
            </a:endParaRPr>
          </a:p>
        </p:txBody>
      </p:sp>
      <p:sp>
        <p:nvSpPr>
          <p:cNvPr id="149" name="Google Shape;149;p3"/>
          <p:cNvSpPr/>
          <p:nvPr/>
        </p:nvSpPr>
        <p:spPr>
          <a:xfrm>
            <a:off x="541800" y="3083400"/>
            <a:ext cx="11400840" cy="3540240"/>
          </a:xfrm>
          <a:prstGeom prst="rect">
            <a:avLst/>
          </a:prstGeom>
          <a:noFill/>
          <a:ln>
            <a:noFill/>
          </a:ln>
        </p:spPr>
        <p:txBody>
          <a:bodyPr anchorCtr="0" anchor="t" bIns="45000" lIns="90000" spcFirstLastPara="1" rIns="90000" wrap="square" tIns="45000">
            <a:normAutofit/>
          </a:bodyPr>
          <a:lstStyle/>
          <a:p>
            <a:pPr indent="0" lvl="0" marL="0" marR="0" rtl="0" algn="l">
              <a:lnSpc>
                <a:spcPct val="150000"/>
              </a:lnSpc>
              <a:spcBef>
                <a:spcPts val="0"/>
              </a:spcBef>
              <a:spcAft>
                <a:spcPts val="0"/>
              </a:spcAft>
              <a:buNone/>
            </a:pPr>
            <a:r>
              <a:rPr b="0" i="0" lang="es-ES" sz="1600" u="none" cap="none" strike="noStrike">
                <a:solidFill>
                  <a:srgbClr val="FFFFFF"/>
                </a:solidFill>
                <a:latin typeface="Arial"/>
                <a:ea typeface="Arial"/>
                <a:cs typeface="Arial"/>
                <a:sym typeface="Arial"/>
              </a:rPr>
              <a:t>Pero las consecuencias para las mujeres son las mismas, aunque se las haga invisibles en la información.</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1001"/>
              </a:spcBef>
              <a:spcAft>
                <a:spcPts val="0"/>
              </a:spcAft>
              <a:buNone/>
            </a:pPr>
            <a:r>
              <a:rPr b="1" i="0" lang="es-ES" sz="1600" u="none" cap="none" strike="noStrike">
                <a:solidFill>
                  <a:srgbClr val="FFFF00"/>
                </a:solidFill>
                <a:latin typeface="Arial"/>
                <a:ea typeface="Arial"/>
                <a:cs typeface="Arial"/>
                <a:sym typeface="Arial"/>
              </a:rPr>
              <a:t>Olvidadas, silenciadas</a:t>
            </a:r>
            <a:r>
              <a:rPr b="0" i="0" lang="es-ES" sz="1600" u="none" cap="none" strike="noStrike">
                <a:solidFill>
                  <a:srgbClr val="FFFFFF"/>
                </a:solidFill>
                <a:latin typeface="Arial"/>
                <a:ea typeface="Arial"/>
                <a:cs typeface="Arial"/>
                <a:sym typeface="Arial"/>
              </a:rPr>
              <a:t> por los medios de comunicación, no las oímos hablar en la guerra de Siria, ni en Afganistán, ni en Myanmar, ni en los conflictos </a:t>
            </a:r>
            <a:r>
              <a:rPr lang="es-ES" sz="1600">
                <a:solidFill>
                  <a:srgbClr val="FFFFFF"/>
                </a:solidFill>
              </a:rPr>
              <a:t>de</a:t>
            </a:r>
            <a:r>
              <a:rPr b="0" i="0" lang="es-ES" sz="1600" u="none" cap="none" strike="noStrike">
                <a:solidFill>
                  <a:srgbClr val="FFFFFF"/>
                </a:solidFill>
                <a:latin typeface="Arial"/>
                <a:ea typeface="Arial"/>
                <a:cs typeface="Arial"/>
                <a:sym typeface="Arial"/>
              </a:rPr>
              <a:t> África.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1001"/>
              </a:spcBef>
              <a:spcAft>
                <a:spcPts val="0"/>
              </a:spcAft>
              <a:buNone/>
            </a:pPr>
            <a:r>
              <a:rPr b="0" i="0" lang="es-ES" sz="1600" u="none" cap="none" strike="noStrike">
                <a:solidFill>
                  <a:srgbClr val="FFFFFF"/>
                </a:solidFill>
                <a:latin typeface="Arial"/>
                <a:ea typeface="Arial"/>
                <a:cs typeface="Arial"/>
                <a:sym typeface="Arial"/>
              </a:rPr>
              <a:t>Ucrania modifica esto: vemos imágenes de mujeres huyendo con sus hijos, las vemos aquí como refugiadas, oímos sus testimonios.</a:t>
            </a:r>
            <a:endParaRPr b="0" i="0" sz="1600" u="none" cap="none" strike="noStrike">
              <a:solidFill>
                <a:srgbClr val="000000"/>
              </a:solidFill>
              <a:latin typeface="Arial"/>
              <a:ea typeface="Arial"/>
              <a:cs typeface="Arial"/>
              <a:sym typeface="Arial"/>
            </a:endParaRPr>
          </a:p>
        </p:txBody>
      </p:sp>
      <p:pic>
        <p:nvPicPr>
          <p:cNvPr descr="Logo&#10;&#10;Description automatically generated" id="150" name="Google Shape;150;p3"/>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graphicFrame>
        <p:nvGraphicFramePr>
          <p:cNvPr id="151" name="Google Shape;151;p3"/>
          <p:cNvGraphicFramePr/>
          <p:nvPr/>
        </p:nvGraphicFramePr>
        <p:xfrm>
          <a:off x="609840" y="1802160"/>
          <a:ext cx="3000000" cy="3000000"/>
        </p:xfrm>
        <a:graphic>
          <a:graphicData uri="http://schemas.openxmlformats.org/drawingml/2006/table">
            <a:tbl>
              <a:tblPr>
                <a:noFill/>
                <a:tableStyleId>{3E9CF07F-1D7B-4419-A0A4-83FC6CDCAA73}</a:tableStyleId>
              </a:tblPr>
              <a:tblGrid>
                <a:gridCol w="5485325"/>
                <a:gridCol w="5486050"/>
              </a:tblGrid>
              <a:tr h="983525">
                <a:tc>
                  <a:txBody>
                    <a:bodyPr/>
                    <a:lstStyle/>
                    <a:p>
                      <a:pPr indent="0" lvl="0" marL="0" marR="0" rtl="0" algn="l">
                        <a:lnSpc>
                          <a:spcPct val="150000"/>
                        </a:lnSpc>
                        <a:spcBef>
                          <a:spcPts val="0"/>
                        </a:spcBef>
                        <a:spcAft>
                          <a:spcPts val="0"/>
                        </a:spcAft>
                        <a:buNone/>
                      </a:pPr>
                      <a:r>
                        <a:rPr b="0" lang="es-ES" sz="2000" u="none" cap="none" strike="noStrike">
                          <a:solidFill>
                            <a:srgbClr val="FFFF00"/>
                          </a:solidFill>
                          <a:latin typeface="Oswald"/>
                          <a:ea typeface="Oswald"/>
                          <a:cs typeface="Oswald"/>
                          <a:sym typeface="Oswald"/>
                        </a:rPr>
                        <a:t>  </a:t>
                      </a:r>
                      <a:r>
                        <a:rPr b="1" lang="es-ES" sz="2000">
                          <a:solidFill>
                            <a:srgbClr val="FFFF00"/>
                          </a:solidFill>
                          <a:latin typeface="Oswald"/>
                          <a:ea typeface="Oswald"/>
                          <a:cs typeface="Oswald"/>
                          <a:sym typeface="Oswald"/>
                        </a:rPr>
                        <a:t>Conflictos recientes con amplia cobertura: </a:t>
                      </a:r>
                      <a:endParaRPr b="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Gaza</a:t>
                      </a:r>
                      <a:r>
                        <a:rPr lang="es-ES" sz="1600">
                          <a:solidFill>
                            <a:srgbClr val="FFFFFF"/>
                          </a:solidFill>
                        </a:rPr>
                        <a:t>, </a:t>
                      </a:r>
                      <a:r>
                        <a:rPr b="0" lang="es-ES" sz="1600" u="none" cap="none" strike="noStrike">
                          <a:solidFill>
                            <a:srgbClr val="FFFFFF"/>
                          </a:solidFill>
                          <a:latin typeface="Arial"/>
                          <a:ea typeface="Arial"/>
                          <a:cs typeface="Arial"/>
                          <a:sym typeface="Arial"/>
                        </a:rPr>
                        <a:t>Ucrania</a:t>
                      </a:r>
                      <a:r>
                        <a:rPr lang="es-ES" sz="1600">
                          <a:solidFill>
                            <a:srgbClr val="FFFFFF"/>
                          </a:solidFill>
                        </a:rPr>
                        <a:t>, Afganistán.</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b="1" lang="es-ES" sz="2000" u="none" cap="none" strike="noStrike">
                          <a:solidFill>
                            <a:srgbClr val="FFFFFF"/>
                          </a:solidFill>
                          <a:latin typeface="Oswald"/>
                          <a:ea typeface="Oswald"/>
                          <a:cs typeface="Oswald"/>
                          <a:sym typeface="Oswald"/>
                        </a:rPr>
                        <a:t>    </a:t>
                      </a:r>
                      <a:r>
                        <a:rPr b="1" lang="es-ES" sz="2000" u="none" cap="none" strike="noStrike">
                          <a:solidFill>
                            <a:srgbClr val="FFFF00"/>
                          </a:solidFill>
                          <a:latin typeface="Oswald"/>
                          <a:ea typeface="Oswald"/>
                          <a:cs typeface="Oswald"/>
                          <a:sym typeface="Oswald"/>
                        </a:rPr>
                        <a:t>Conflictos olvidados:</a:t>
                      </a:r>
                      <a:endParaRPr b="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s-ES" sz="1600" u="none" cap="none" strike="noStrike">
                          <a:solidFill>
                            <a:srgbClr val="FFFFFF"/>
                          </a:solidFill>
                          <a:latin typeface="Arial"/>
                          <a:ea typeface="Arial"/>
                          <a:cs typeface="Arial"/>
                          <a:sym typeface="Arial"/>
                        </a:rPr>
                        <a:t>      Yemen, Etiopía, Sudán del Sur, Siria, Myanmar</a:t>
                      </a:r>
                      <a:r>
                        <a:rPr lang="es-ES" sz="1600">
                          <a:solidFill>
                            <a:srgbClr val="FFFFFF"/>
                          </a:solidFill>
                        </a:rPr>
                        <a:t>. </a:t>
                      </a:r>
                      <a:endParaRPr b="0" sz="1600" u="none" cap="none" strike="noStrike">
                        <a:solidFill>
                          <a:srgbClr val="000000"/>
                        </a:solidFill>
                        <a:latin typeface="Arial"/>
                        <a:ea typeface="Arial"/>
                        <a:cs typeface="Arial"/>
                        <a:sym typeface="Arial"/>
                      </a:endParaRPr>
                    </a:p>
                  </a:txBody>
                  <a:tcPr marT="45725" marB="45725" marR="91450" marL="91450">
                    <a:lnL cap="flat" cmpd="sng" w="12225">
                      <a:solidFill>
                        <a:srgbClr val="FFFF00"/>
                      </a:solidFill>
                      <a:prstDash val="solid"/>
                      <a:round/>
                      <a:headEnd len="sm" w="sm" type="none"/>
                      <a:tailEnd len="sm" w="sm" type="none"/>
                    </a:lnL>
                    <a:lnR cap="flat" cmpd="sng" w="12225">
                      <a:solidFill>
                        <a:srgbClr val="FFFF00"/>
                      </a:solidFill>
                      <a:prstDash val="solid"/>
                      <a:round/>
                      <a:headEnd len="sm" w="sm" type="none"/>
                      <a:tailEnd len="sm" w="sm" type="none"/>
                    </a:lnR>
                    <a:lnT cap="flat" cmpd="sng" w="12225">
                      <a:solidFill>
                        <a:srgbClr val="FFFF00"/>
                      </a:solidFill>
                      <a:prstDash val="solid"/>
                      <a:round/>
                      <a:headEnd len="sm" w="sm" type="none"/>
                      <a:tailEnd len="sm" w="sm" type="none"/>
                    </a:lnT>
                    <a:lnB cap="flat" cmpd="sng" w="12225">
                      <a:solidFill>
                        <a:srgbClr val="FFFF00"/>
                      </a:solidFill>
                      <a:prstDash val="solid"/>
                      <a:round/>
                      <a:headEnd len="sm" w="sm" type="none"/>
                      <a:tailEnd len="sm" w="sm" type="none"/>
                    </a:lnB>
                  </a:tcPr>
                </a:tc>
              </a:tr>
            </a:tbl>
          </a:graphicData>
        </a:graphic>
      </p:graphicFrame>
      <p:sp>
        <p:nvSpPr>
          <p:cNvPr id="152" name="Google Shape;152;p3"/>
          <p:cNvSpPr/>
          <p:nvPr/>
        </p:nvSpPr>
        <p:spPr>
          <a:xfrm>
            <a:off x="609840" y="5337720"/>
            <a:ext cx="10971000" cy="128628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744120" y="5430960"/>
            <a:ext cx="10836720" cy="160452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“Hablo con mi madre. La llevo al cuarto de baño y la ayudo a desvestirse. Tengo que explicarle todo el rato por qué estamos en Járkov, y por qué estamos en el sótano. Tiene demencia y olvida constantemente por qué está en el sótano, así que me paso el día diciéndoselo”. </a:t>
            </a:r>
            <a:r>
              <a:rPr b="1" i="0" lang="es-ES" sz="1400" u="none" cap="none" strike="noStrike">
                <a:solidFill>
                  <a:srgbClr val="000000"/>
                </a:solidFill>
                <a:latin typeface="Arial"/>
                <a:ea typeface="Arial"/>
                <a:cs typeface="Arial"/>
                <a:sym typeface="Arial"/>
              </a:rPr>
              <a:t>(Mujer de 61 años, Ucrania)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58" name="Shape 158"/>
        <p:cNvGrpSpPr/>
        <p:nvPr/>
      </p:nvGrpSpPr>
      <p:grpSpPr>
        <a:xfrm>
          <a:off x="0" y="0"/>
          <a:ext cx="0" cy="0"/>
          <a:chOff x="0" y="0"/>
          <a:chExt cx="0" cy="0"/>
        </a:xfrm>
      </p:grpSpPr>
      <p:sp>
        <p:nvSpPr>
          <p:cNvPr id="159" name="Google Shape;159;p4"/>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4"/>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III</a:t>
            </a:r>
            <a:endParaRPr b="0" i="0" sz="2800" u="none" cap="none" strike="noStrike">
              <a:solidFill>
                <a:srgbClr val="000000"/>
              </a:solidFill>
              <a:latin typeface="Arial"/>
              <a:ea typeface="Arial"/>
              <a:cs typeface="Arial"/>
              <a:sym typeface="Arial"/>
            </a:endParaRPr>
          </a:p>
        </p:txBody>
      </p:sp>
      <p:sp>
        <p:nvSpPr>
          <p:cNvPr id="161" name="Google Shape;161;p4"/>
          <p:cNvSpPr/>
          <p:nvPr/>
        </p:nvSpPr>
        <p:spPr>
          <a:xfrm>
            <a:off x="502920" y="2229480"/>
            <a:ext cx="4200120" cy="5617080"/>
          </a:xfrm>
          <a:prstGeom prst="rect">
            <a:avLst/>
          </a:prstGeom>
          <a:noFill/>
          <a:ln>
            <a:noFill/>
          </a:ln>
        </p:spPr>
        <p:txBody>
          <a:bodyPr anchorCtr="0" anchor="t" bIns="45000" lIns="90000" spcFirstLastPara="1" rIns="90000" wrap="square" tIns="45000">
            <a:normAutofit/>
          </a:bodyPr>
          <a:lstStyle/>
          <a:p>
            <a:pPr indent="0" lvl="0" marL="0" marR="0" rtl="0" algn="just">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La guerra en Gaza  se caracteriza por su </a:t>
            </a:r>
            <a:r>
              <a:rPr b="1" i="0" lang="es-ES" sz="1600" u="none" cap="none" strike="noStrike">
                <a:solidFill>
                  <a:srgbClr val="FFFF00"/>
                </a:solidFill>
                <a:latin typeface="Arial"/>
                <a:ea typeface="Arial"/>
                <a:cs typeface="Arial"/>
                <a:sym typeface="Arial"/>
              </a:rPr>
              <a:t>falta de ayuda humanitaria</a:t>
            </a:r>
            <a:r>
              <a:rPr b="0" i="0" lang="es-ES" sz="1600" u="none" cap="none" strike="noStrike">
                <a:solidFill>
                  <a:srgbClr val="FFFFFF"/>
                </a:solidFill>
                <a:latin typeface="Arial"/>
                <a:ea typeface="Arial"/>
                <a:cs typeface="Arial"/>
                <a:sym typeface="Arial"/>
              </a:rPr>
              <a:t>, además de que los ataques continuos en los </a:t>
            </a:r>
            <a:r>
              <a:rPr b="1" i="0" lang="es-ES" sz="1600" u="none" cap="none" strike="noStrike">
                <a:solidFill>
                  <a:srgbClr val="FFFF00"/>
                </a:solidFill>
              </a:rPr>
              <a:t>centros de salud</a:t>
            </a:r>
            <a:r>
              <a:rPr b="0" i="0" lang="es-ES" sz="1600" u="none" cap="none" strike="noStrike">
                <a:solidFill>
                  <a:srgbClr val="FFFFFF"/>
                </a:solidFill>
                <a:latin typeface="Arial"/>
                <a:ea typeface="Arial"/>
                <a:cs typeface="Arial"/>
                <a:sym typeface="Arial"/>
              </a:rPr>
              <a:t> impiden el acceso a la atención sanitaria, incluyendo </a:t>
            </a:r>
            <a:r>
              <a:rPr lang="es-ES" sz="1600">
                <a:solidFill>
                  <a:srgbClr val="FFFFFF"/>
                </a:solidFill>
              </a:rPr>
              <a:t>la atención materna y obstétrica necesaria, </a:t>
            </a:r>
            <a:r>
              <a:rPr b="0" i="0" lang="es-ES" sz="1600" u="none" cap="none" strike="noStrike">
                <a:solidFill>
                  <a:srgbClr val="FFFFFF"/>
                </a:solidFill>
                <a:latin typeface="Arial"/>
                <a:ea typeface="Arial"/>
                <a:cs typeface="Arial"/>
                <a:sym typeface="Arial"/>
              </a:rPr>
              <a:t>exponiendo a madres, mujeres embarazadas (50.000) e hijos/as a riesgos de salud graves.</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162" name="Google Shape;162;p4"/>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163" name="Google Shape;163;p4"/>
          <p:cNvSpPr/>
          <p:nvPr/>
        </p:nvSpPr>
        <p:spPr>
          <a:xfrm>
            <a:off x="544320" y="1627920"/>
            <a:ext cx="511956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Crisis en Gaza, octubre 2023</a:t>
            </a:r>
            <a:endParaRPr b="0" i="0" sz="2000" u="none" cap="none" strike="noStrike">
              <a:solidFill>
                <a:srgbClr val="000000"/>
              </a:solidFill>
              <a:latin typeface="Arial"/>
              <a:ea typeface="Arial"/>
              <a:cs typeface="Arial"/>
              <a:sym typeface="Arial"/>
            </a:endParaRPr>
          </a:p>
        </p:txBody>
      </p:sp>
      <p:sp>
        <p:nvSpPr>
          <p:cNvPr id="164" name="Google Shape;164;p4"/>
          <p:cNvSpPr/>
          <p:nvPr/>
        </p:nvSpPr>
        <p:spPr>
          <a:xfrm>
            <a:off x="344880" y="5354310"/>
            <a:ext cx="6582900" cy="1184400"/>
          </a:xfrm>
          <a:prstGeom prst="rect">
            <a:avLst/>
          </a:prstGeom>
          <a:solidFill>
            <a:srgbClr val="E7E6E6"/>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4"/>
          <p:cNvSpPr/>
          <p:nvPr/>
        </p:nvSpPr>
        <p:spPr>
          <a:xfrm>
            <a:off x="502920" y="5560758"/>
            <a:ext cx="6095100" cy="771600"/>
          </a:xfrm>
          <a:prstGeom prst="rect">
            <a:avLst/>
          </a:prstGeom>
          <a:noFill/>
          <a:ln>
            <a:noFill/>
          </a:ln>
        </p:spPr>
        <p:txBody>
          <a:bodyPr anchorCtr="0" anchor="t" bIns="45000" lIns="90000" spcFirstLastPara="1" rIns="90000" wrap="square" tIns="45000">
            <a:spAutoFit/>
          </a:bodyPr>
          <a:lstStyle/>
          <a:p>
            <a:pPr indent="0" lvl="0" marL="0" marR="0" rtl="0" algn="l">
              <a:lnSpc>
                <a:spcPct val="160000"/>
              </a:lnSpc>
              <a:spcBef>
                <a:spcPts val="0"/>
              </a:spcBef>
              <a:spcAft>
                <a:spcPts val="0"/>
              </a:spcAft>
              <a:buNone/>
            </a:pPr>
            <a:r>
              <a:rPr b="1" i="0" lang="es-ES" sz="1400" u="none" cap="none" strike="noStrike">
                <a:solidFill>
                  <a:schemeClr val="dk1"/>
                </a:solidFill>
              </a:rPr>
              <a:t>Más de un tercio de las mujeres que buscaban atención prenatal  han sufrido anemia y casi la mitad tenían infecciones genitourinarias</a:t>
            </a:r>
            <a:endParaRPr b="1" i="0" sz="1400" u="none" cap="none" strike="noStrike">
              <a:solidFill>
                <a:srgbClr val="000000"/>
              </a:solidFill>
            </a:endParaRPr>
          </a:p>
        </p:txBody>
      </p:sp>
      <p:sp>
        <p:nvSpPr>
          <p:cNvPr id="166" name="Google Shape;166;p4"/>
          <p:cNvSpPr/>
          <p:nvPr/>
        </p:nvSpPr>
        <p:spPr>
          <a:xfrm>
            <a:off x="5943600" y="3276720"/>
            <a:ext cx="3588120" cy="35881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taques israelíes sobre Gaza. La crisis en la Franja de Gaza" id="167" name="Google Shape;167;p4"/>
          <p:cNvPicPr preferRelativeResize="0"/>
          <p:nvPr/>
        </p:nvPicPr>
        <p:blipFill rotWithShape="1">
          <a:blip r:embed="rId4">
            <a:alphaModFix/>
          </a:blip>
          <a:srcRect b="0" l="0" r="0" t="0"/>
          <a:stretch/>
        </p:blipFill>
        <p:spPr>
          <a:xfrm>
            <a:off x="4861800" y="1551240"/>
            <a:ext cx="6451200" cy="3627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72" name="Shape 172"/>
        <p:cNvGrpSpPr/>
        <p:nvPr/>
      </p:nvGrpSpPr>
      <p:grpSpPr>
        <a:xfrm>
          <a:off x="0" y="0"/>
          <a:ext cx="0" cy="0"/>
          <a:chOff x="0" y="0"/>
          <a:chExt cx="0" cy="0"/>
        </a:xfrm>
      </p:grpSpPr>
      <p:sp>
        <p:nvSpPr>
          <p:cNvPr id="173" name="Google Shape;173;p5"/>
          <p:cNvSpPr/>
          <p:nvPr/>
        </p:nvSpPr>
        <p:spPr>
          <a:xfrm>
            <a:off x="0" y="0"/>
            <a:ext cx="12192000" cy="99360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2873300" y="-90743"/>
            <a:ext cx="8850000" cy="132450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IV</a:t>
            </a:r>
            <a:endParaRPr b="0" i="0" sz="2800" u="none" cap="none" strike="noStrike">
              <a:solidFill>
                <a:srgbClr val="000000"/>
              </a:solidFill>
              <a:latin typeface="Arial"/>
              <a:ea typeface="Arial"/>
              <a:cs typeface="Arial"/>
              <a:sym typeface="Arial"/>
            </a:endParaRPr>
          </a:p>
        </p:txBody>
      </p:sp>
      <p:sp>
        <p:nvSpPr>
          <p:cNvPr id="175" name="Google Shape;175;p5"/>
          <p:cNvSpPr/>
          <p:nvPr/>
        </p:nvSpPr>
        <p:spPr>
          <a:xfrm>
            <a:off x="551300" y="1827225"/>
            <a:ext cx="4473000" cy="4621200"/>
          </a:xfrm>
          <a:prstGeom prst="rect">
            <a:avLst/>
          </a:prstGeom>
          <a:noFill/>
          <a:ln>
            <a:noFill/>
          </a:ln>
        </p:spPr>
        <p:txBody>
          <a:bodyPr anchorCtr="0" anchor="t" bIns="45000" lIns="90000" spcFirstLastPara="1" rIns="90000" wrap="square" tIns="45000">
            <a:normAutofit/>
          </a:bodyPr>
          <a:lstStyle/>
          <a:p>
            <a:pPr indent="0" lvl="0" marL="0" marR="0" rtl="0" algn="just">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Mientras que a los hombres se les prohibió abandonar el país, </a:t>
            </a:r>
            <a:r>
              <a:rPr b="1" i="0" lang="es-ES" sz="1600" u="none" cap="none" strike="noStrike">
                <a:solidFill>
                  <a:srgbClr val="FFFF00"/>
                </a:solidFill>
                <a:latin typeface="Arial"/>
                <a:ea typeface="Arial"/>
                <a:cs typeface="Arial"/>
                <a:sym typeface="Arial"/>
              </a:rPr>
              <a:t>las mujeres se han visto obligadas a huir </a:t>
            </a:r>
            <a:r>
              <a:rPr b="0" i="0" lang="es-ES" sz="1600" u="none" cap="none" strike="noStrike">
                <a:solidFill>
                  <a:srgbClr val="FFFFFF"/>
                </a:solidFill>
                <a:latin typeface="Arial"/>
                <a:ea typeface="Arial"/>
                <a:cs typeface="Arial"/>
                <a:sym typeface="Arial"/>
              </a:rPr>
              <a:t>con sus hijos e hijas en brazos. Otras muchas han tenido que quedarse, dando a luz en bunkers, cuidando a familiares o simplemente intentando refugiarse de los ataques y bombardeos…</a:t>
            </a:r>
            <a:endParaRPr b="0" i="0" sz="1600" u="none" cap="none" strike="noStrike">
              <a:solidFill>
                <a:srgbClr val="000000"/>
              </a:solidFill>
              <a:latin typeface="Arial"/>
              <a:ea typeface="Arial"/>
              <a:cs typeface="Arial"/>
              <a:sym typeface="Arial"/>
            </a:endParaRPr>
          </a:p>
          <a:p>
            <a:pPr indent="0" lvl="0" marL="0" marR="0" rtl="0" algn="just">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Además, </a:t>
            </a:r>
            <a:r>
              <a:rPr b="1" i="0" lang="es-ES" sz="1600" u="none" cap="none" strike="noStrike">
                <a:solidFill>
                  <a:srgbClr val="FFFF00"/>
                </a:solidFill>
                <a:latin typeface="Arial"/>
                <a:ea typeface="Arial"/>
                <a:cs typeface="Arial"/>
                <a:sym typeface="Arial"/>
              </a:rPr>
              <a:t>es muy difícil acceder a recursos básicos </a:t>
            </a:r>
            <a:r>
              <a:rPr b="0" i="0" lang="es-ES" sz="1600" u="none" cap="none" strike="noStrike">
                <a:solidFill>
                  <a:srgbClr val="FFFFFF"/>
                </a:solidFill>
                <a:latin typeface="Arial"/>
                <a:ea typeface="Arial"/>
                <a:cs typeface="Arial"/>
                <a:sym typeface="Arial"/>
              </a:rPr>
              <a:t>como comida, agua o pañales. </a:t>
            </a:r>
            <a:endParaRPr b="0" i="0" sz="1600" u="none" cap="none" strike="noStrike">
              <a:solidFill>
                <a:srgbClr val="FFFFFF"/>
              </a:solidFill>
              <a:latin typeface="Arial"/>
              <a:ea typeface="Arial"/>
              <a:cs typeface="Arial"/>
              <a:sym typeface="Arial"/>
            </a:endParaRPr>
          </a:p>
          <a:p>
            <a:pPr indent="0" lvl="0" marL="0" marR="0" rtl="0" algn="just">
              <a:lnSpc>
                <a:spcPct val="160000"/>
              </a:lnSpc>
              <a:spcBef>
                <a:spcPts val="1001"/>
              </a:spcBef>
              <a:spcAft>
                <a:spcPts val="0"/>
              </a:spcAft>
              <a:buNone/>
            </a:pPr>
            <a:r>
              <a:rPr lang="es-ES" sz="1600">
                <a:solidFill>
                  <a:srgbClr val="FFFFFF"/>
                </a:solidFill>
              </a:rPr>
              <a:t>Otras han sido víctimas de </a:t>
            </a:r>
            <a:r>
              <a:rPr b="1" lang="es-ES" sz="1600">
                <a:solidFill>
                  <a:srgbClr val="FFFF00"/>
                </a:solidFill>
              </a:rPr>
              <a:t>violencia sexual </a:t>
            </a:r>
            <a:r>
              <a:rPr lang="es-ES" sz="1600">
                <a:solidFill>
                  <a:schemeClr val="lt1"/>
                </a:solidFill>
              </a:rPr>
              <a:t>tanto en Rusia como en terceros países.</a:t>
            </a:r>
            <a:endParaRPr sz="1600">
              <a:solidFill>
                <a:schemeClr val="lt1"/>
              </a:solidFill>
            </a:endParaRPr>
          </a:p>
        </p:txBody>
      </p:sp>
      <p:pic>
        <p:nvPicPr>
          <p:cNvPr descr="Logo&#10;&#10;Description automatically generated" id="176" name="Google Shape;176;p5"/>
          <p:cNvPicPr preferRelativeResize="0"/>
          <p:nvPr/>
        </p:nvPicPr>
        <p:blipFill rotWithShape="1">
          <a:blip r:embed="rId3">
            <a:alphaModFix/>
          </a:blip>
          <a:srcRect b="0" l="0" r="0" t="0"/>
          <a:stretch/>
        </p:blipFill>
        <p:spPr>
          <a:xfrm>
            <a:off x="248130" y="-5"/>
            <a:ext cx="2363760" cy="993600"/>
          </a:xfrm>
          <a:prstGeom prst="rect">
            <a:avLst/>
          </a:prstGeom>
          <a:noFill/>
          <a:ln>
            <a:noFill/>
          </a:ln>
        </p:spPr>
      </p:pic>
      <p:pic>
        <p:nvPicPr>
          <p:cNvPr id="177" name="Google Shape;177;p5"/>
          <p:cNvPicPr preferRelativeResize="0"/>
          <p:nvPr/>
        </p:nvPicPr>
        <p:blipFill rotWithShape="1">
          <a:blip r:embed="rId4">
            <a:alphaModFix/>
          </a:blip>
          <a:srcRect b="8624" l="8648" r="27645" t="0"/>
          <a:stretch/>
        </p:blipFill>
        <p:spPr>
          <a:xfrm>
            <a:off x="5466240" y="1910160"/>
            <a:ext cx="6180480" cy="4455360"/>
          </a:xfrm>
          <a:prstGeom prst="rect">
            <a:avLst/>
          </a:prstGeom>
          <a:noFill/>
          <a:ln>
            <a:noFill/>
          </a:ln>
        </p:spPr>
      </p:pic>
      <p:sp>
        <p:nvSpPr>
          <p:cNvPr id="178" name="Google Shape;178;p5"/>
          <p:cNvSpPr/>
          <p:nvPr/>
        </p:nvSpPr>
        <p:spPr>
          <a:xfrm>
            <a:off x="478720" y="1310045"/>
            <a:ext cx="511950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Invasión rusa a Ucrania, 24 de Febrero 2022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183" name="Shape 183"/>
        <p:cNvGrpSpPr/>
        <p:nvPr/>
      </p:nvGrpSpPr>
      <p:grpSpPr>
        <a:xfrm>
          <a:off x="0" y="0"/>
          <a:ext cx="0" cy="0"/>
          <a:chOff x="0" y="0"/>
          <a:chExt cx="0" cy="0"/>
        </a:xfrm>
      </p:grpSpPr>
      <p:sp>
        <p:nvSpPr>
          <p:cNvPr id="184" name="Google Shape;184;p6"/>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V</a:t>
            </a:r>
            <a:endParaRPr b="0" i="0" sz="2800" u="none" cap="none" strike="noStrike">
              <a:solidFill>
                <a:srgbClr val="000000"/>
              </a:solidFill>
              <a:latin typeface="Arial"/>
              <a:ea typeface="Arial"/>
              <a:cs typeface="Arial"/>
              <a:sym typeface="Arial"/>
            </a:endParaRPr>
          </a:p>
        </p:txBody>
      </p:sp>
      <p:sp>
        <p:nvSpPr>
          <p:cNvPr id="186" name="Google Shape;186;p6"/>
          <p:cNvSpPr/>
          <p:nvPr/>
        </p:nvSpPr>
        <p:spPr>
          <a:xfrm>
            <a:off x="5456880" y="2212920"/>
            <a:ext cx="6452280" cy="381996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rPr b="0" i="0" lang="es-ES" sz="1600" u="none" cap="none" strike="noStrike">
                <a:solidFill>
                  <a:srgbClr val="FFFFFF"/>
                </a:solidFill>
                <a:latin typeface="Arial"/>
                <a:ea typeface="Arial"/>
                <a:cs typeface="Arial"/>
                <a:sym typeface="Arial"/>
              </a:rPr>
              <a:t>Desde la captura de </a:t>
            </a:r>
            <a:r>
              <a:rPr b="1" i="0" lang="es-ES" sz="1600" u="none" cap="none" strike="noStrike">
                <a:solidFill>
                  <a:srgbClr val="FFFF00"/>
                </a:solidFill>
                <a:latin typeface="Arial"/>
                <a:ea typeface="Arial"/>
                <a:cs typeface="Arial"/>
                <a:sym typeface="Arial"/>
              </a:rPr>
              <a:t>Kabul</a:t>
            </a:r>
            <a:r>
              <a:rPr b="0" i="0" lang="es-ES" sz="1600" u="none" cap="none" strike="noStrike">
                <a:solidFill>
                  <a:srgbClr val="FFFFFF"/>
                </a:solidFill>
                <a:latin typeface="Arial"/>
                <a:ea typeface="Arial"/>
                <a:cs typeface="Arial"/>
                <a:sym typeface="Arial"/>
              </a:rPr>
              <a:t> en agosto de 2021:</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      No pueden volver a su trabajo</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      No pueden </a:t>
            </a:r>
            <a:r>
              <a:rPr lang="es-ES" sz="1600">
                <a:solidFill>
                  <a:srgbClr val="FFFFFF"/>
                </a:solidFill>
              </a:rPr>
              <a:t>desplazarse </a:t>
            </a:r>
            <a:r>
              <a:rPr b="0" i="0" lang="es-ES" sz="1600" u="none" cap="none" strike="noStrike">
                <a:solidFill>
                  <a:srgbClr val="FFFFFF"/>
                </a:solidFill>
                <a:latin typeface="Arial"/>
                <a:ea typeface="Arial"/>
                <a:cs typeface="Arial"/>
                <a:sym typeface="Arial"/>
              </a:rPr>
              <a:t>si no van acompañadas</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      Las niñas de más de 12 años no tienen acceso a la educación</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      Se ha impuesto el burka obligatorio a todas las mujeres</a:t>
            </a:r>
            <a:endParaRPr b="0" i="0" sz="1600" u="none" cap="none" strike="noStrike">
              <a:solidFill>
                <a:srgbClr val="000000"/>
              </a:solidFill>
              <a:latin typeface="Arial"/>
              <a:ea typeface="Arial"/>
              <a:cs typeface="Arial"/>
              <a:sym typeface="Arial"/>
            </a:endParaRPr>
          </a:p>
        </p:txBody>
      </p:sp>
      <p:pic>
        <p:nvPicPr>
          <p:cNvPr descr="Logo&#10;&#10;Description automatically generated" id="187" name="Google Shape;187;p6"/>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pic>
        <p:nvPicPr>
          <p:cNvPr id="188" name="Google Shape;188;p6"/>
          <p:cNvPicPr preferRelativeResize="0"/>
          <p:nvPr/>
        </p:nvPicPr>
        <p:blipFill rotWithShape="1">
          <a:blip r:embed="rId4">
            <a:alphaModFix/>
          </a:blip>
          <a:srcRect b="11632" l="0" r="0" t="831"/>
          <a:stretch/>
        </p:blipFill>
        <p:spPr>
          <a:xfrm>
            <a:off x="469080" y="1895760"/>
            <a:ext cx="4773240" cy="2779200"/>
          </a:xfrm>
          <a:prstGeom prst="rect">
            <a:avLst/>
          </a:prstGeom>
          <a:noFill/>
          <a:ln>
            <a:noFill/>
          </a:ln>
        </p:spPr>
      </p:pic>
      <p:sp>
        <p:nvSpPr>
          <p:cNvPr id="189" name="Google Shape;189;p6"/>
          <p:cNvSpPr/>
          <p:nvPr/>
        </p:nvSpPr>
        <p:spPr>
          <a:xfrm>
            <a:off x="469080" y="5189760"/>
            <a:ext cx="11112120" cy="115272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677160" y="5324040"/>
            <a:ext cx="10836720" cy="101880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rPr b="0" i="1" lang="es-ES" sz="1400" u="none" cap="none" strike="noStrike">
                <a:solidFill>
                  <a:srgbClr val="000000"/>
                </a:solidFill>
                <a:latin typeface="Arial"/>
                <a:ea typeface="Arial"/>
                <a:cs typeface="Arial"/>
                <a:sym typeface="Arial"/>
              </a:rPr>
              <a:t>“Que mujeres y niñas pudieran ver a otras mujeres en las pantallas de televisión les permitió soñar. Les dimos el sueño de que las mujeres no sólo pertenecían a la cocina”. </a:t>
            </a:r>
            <a:r>
              <a:rPr b="1" i="0" lang="es-ES" sz="1400" u="none" cap="none" strike="noStrike">
                <a:solidFill>
                  <a:srgbClr val="000000"/>
                </a:solidFill>
                <a:latin typeface="Arial"/>
                <a:ea typeface="Arial"/>
                <a:cs typeface="Arial"/>
                <a:sym typeface="Arial"/>
              </a:rPr>
              <a:t>(Elaha Sahel, periodista que ya no puede ejercer su profesión)</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a:off x="5617800" y="29433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5617800" y="34624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a:off x="5617800" y="396972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5617800" y="44823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5456880" y="1663920"/>
            <a:ext cx="511956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Las mujeres invisibilizadas en Afganistán: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00" name="Shape 200"/>
        <p:cNvGrpSpPr/>
        <p:nvPr/>
      </p:nvGrpSpPr>
      <p:grpSpPr>
        <a:xfrm>
          <a:off x="0" y="0"/>
          <a:ext cx="0" cy="0"/>
          <a:chOff x="0" y="0"/>
          <a:chExt cx="0" cy="0"/>
        </a:xfrm>
      </p:grpSpPr>
      <p:sp>
        <p:nvSpPr>
          <p:cNvPr id="201" name="Google Shape;201;p7"/>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VI</a:t>
            </a:r>
            <a:endParaRPr b="0" i="0" sz="2800" u="none" cap="none" strike="noStrike">
              <a:solidFill>
                <a:srgbClr val="000000"/>
              </a:solidFill>
              <a:latin typeface="Arial"/>
              <a:ea typeface="Arial"/>
              <a:cs typeface="Arial"/>
              <a:sym typeface="Arial"/>
            </a:endParaRPr>
          </a:p>
        </p:txBody>
      </p:sp>
      <p:sp>
        <p:nvSpPr>
          <p:cNvPr id="203" name="Google Shape;203;p7"/>
          <p:cNvSpPr/>
          <p:nvPr/>
        </p:nvSpPr>
        <p:spPr>
          <a:xfrm>
            <a:off x="1037520" y="2554920"/>
            <a:ext cx="4957200" cy="347508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t/>
            </a:r>
            <a:endParaRPr b="0" i="0" sz="616"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408" u="none" cap="none" strike="noStrike">
                <a:solidFill>
                  <a:srgbClr val="FFFFFF"/>
                </a:solidFill>
                <a:latin typeface="Arial"/>
                <a:ea typeface="Arial"/>
                <a:cs typeface="Arial"/>
                <a:sym typeface="Arial"/>
              </a:rPr>
              <a:t>Las tres cuartas partes de la población       desplazada en el país son mujeres y niñas.</a:t>
            </a:r>
            <a:endParaRPr b="0" i="0" sz="1408"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408" u="none" cap="none" strike="noStrike">
                <a:solidFill>
                  <a:schemeClr val="lt1"/>
                </a:solidFill>
                <a:latin typeface="Arial"/>
                <a:ea typeface="Arial"/>
                <a:cs typeface="Arial"/>
                <a:sym typeface="Arial"/>
              </a:rPr>
              <a:t>Una investigación de Amnistía Internacional revela que se ha violado a niños de sólo ocho años en la ciudad yemení de Taiz. </a:t>
            </a:r>
            <a:endParaRPr b="0" i="0" sz="1408"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408" u="none" cap="none" strike="noStrike">
                <a:solidFill>
                  <a:srgbClr val="FFFFFF"/>
                </a:solidFill>
                <a:latin typeface="Arial"/>
                <a:ea typeface="Arial"/>
                <a:cs typeface="Arial"/>
                <a:sym typeface="Arial"/>
              </a:rPr>
              <a:t>Los huzíes condicionaron el permiso para comprar anticonceptivos a la presencia del “esposo”: quieren aumentar la natalidad para servir a su causa militar </a:t>
            </a:r>
            <a:endParaRPr b="0" i="0" sz="1408"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408" u="none" cap="none" strike="noStrike">
                <a:solidFill>
                  <a:srgbClr val="FFFFFF"/>
                </a:solidFill>
                <a:latin typeface="Arial"/>
                <a:ea typeface="Arial"/>
                <a:cs typeface="Arial"/>
                <a:sym typeface="Arial"/>
              </a:rPr>
              <a:t>Hay 60.000 mujeres en riesgo de  violencia sexual.</a:t>
            </a:r>
            <a:endParaRPr b="0" i="0" sz="1408"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t/>
            </a:r>
            <a:endParaRPr b="0" i="0" sz="352" u="none" cap="none" strike="noStrike">
              <a:solidFill>
                <a:srgbClr val="000000"/>
              </a:solidFill>
              <a:latin typeface="Arial"/>
              <a:ea typeface="Arial"/>
              <a:cs typeface="Arial"/>
              <a:sym typeface="Arial"/>
            </a:endParaRPr>
          </a:p>
        </p:txBody>
      </p:sp>
      <p:pic>
        <p:nvPicPr>
          <p:cNvPr descr="Logo&#10;&#10;Description automatically generated" id="204" name="Google Shape;204;p7"/>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05" name="Google Shape;205;p7"/>
          <p:cNvSpPr/>
          <p:nvPr/>
        </p:nvSpPr>
        <p:spPr>
          <a:xfrm>
            <a:off x="498240" y="2088360"/>
            <a:ext cx="5597280" cy="455760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927360" y="2250720"/>
            <a:ext cx="45709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Yemen:</a:t>
            </a:r>
            <a:endParaRPr b="0" i="0" sz="2000" u="none" cap="none" strike="noStrike">
              <a:solidFill>
                <a:srgbClr val="000000"/>
              </a:solidFill>
              <a:latin typeface="Arial"/>
              <a:ea typeface="Arial"/>
              <a:cs typeface="Arial"/>
              <a:sym typeface="Arial"/>
            </a:endParaRPr>
          </a:p>
        </p:txBody>
      </p:sp>
      <p:sp>
        <p:nvSpPr>
          <p:cNvPr id="207" name="Google Shape;207;p7"/>
          <p:cNvSpPr/>
          <p:nvPr/>
        </p:nvSpPr>
        <p:spPr>
          <a:xfrm>
            <a:off x="6395040" y="2088360"/>
            <a:ext cx="5207400" cy="443520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7021800" y="2320200"/>
            <a:ext cx="3949920" cy="381996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Mujeres desplazadas, confinadas en remotos campos de acogida, obligadas a ser “novias” de militares a cambio de asistencia humanitaria</a:t>
            </a:r>
            <a:endParaRPr b="0" i="0" sz="1600"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600" u="none" cap="none" strike="noStrike">
                <a:solidFill>
                  <a:srgbClr val="FFFFFF"/>
                </a:solidFill>
                <a:latin typeface="Arial"/>
                <a:ea typeface="Arial"/>
                <a:cs typeface="Arial"/>
                <a:sym typeface="Arial"/>
              </a:rPr>
              <a:t>Mujeres y niñas secuestradas por Boko Haram</a:t>
            </a:r>
            <a:endParaRPr b="0" i="0" sz="1600" u="none" cap="none" strike="noStrike">
              <a:solidFill>
                <a:srgbClr val="000000"/>
              </a:solidFill>
              <a:latin typeface="Arial"/>
              <a:ea typeface="Arial"/>
              <a:cs typeface="Arial"/>
              <a:sym typeface="Arial"/>
            </a:endParaRPr>
          </a:p>
        </p:txBody>
      </p:sp>
      <p:sp>
        <p:nvSpPr>
          <p:cNvPr id="209" name="Google Shape;209;p7"/>
          <p:cNvSpPr/>
          <p:nvPr/>
        </p:nvSpPr>
        <p:spPr>
          <a:xfrm>
            <a:off x="6693120" y="2292480"/>
            <a:ext cx="45709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Nigeria:</a:t>
            </a:r>
            <a:endParaRPr b="0" i="0" sz="2000" u="none" cap="none" strike="noStrike">
              <a:solidFill>
                <a:srgbClr val="000000"/>
              </a:solidFill>
              <a:latin typeface="Arial"/>
              <a:ea typeface="Arial"/>
              <a:cs typeface="Arial"/>
              <a:sym typeface="Arial"/>
            </a:endParaRPr>
          </a:p>
        </p:txBody>
      </p:sp>
      <p:sp>
        <p:nvSpPr>
          <p:cNvPr id="210" name="Google Shape;210;p7"/>
          <p:cNvSpPr/>
          <p:nvPr/>
        </p:nvSpPr>
        <p:spPr>
          <a:xfrm>
            <a:off x="937080" y="29502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942480" y="49568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a:off x="6824160" y="500076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6824160" y="329184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927360" y="377640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876960" y="6072480"/>
            <a:ext cx="119520" cy="129600"/>
          </a:xfrm>
          <a:prstGeom prst="ellipse">
            <a:avLst/>
          </a:prstGeom>
          <a:solidFill>
            <a:srgbClr val="FFFF00"/>
          </a:solidFill>
          <a:ln>
            <a:noFill/>
          </a:ln>
        </p:spPr>
        <p:txBody>
          <a:bodyPr anchorCtr="0" anchor="ctr" bIns="92150" lIns="90000" spcFirstLastPara="1" rIns="90000" wrap="square" tIns="9215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20" name="Shape 220"/>
        <p:cNvGrpSpPr/>
        <p:nvPr/>
      </p:nvGrpSpPr>
      <p:grpSpPr>
        <a:xfrm>
          <a:off x="0" y="0"/>
          <a:ext cx="0" cy="0"/>
          <a:chOff x="0" y="0"/>
          <a:chExt cx="0" cy="0"/>
        </a:xfrm>
      </p:grpSpPr>
      <p:sp>
        <p:nvSpPr>
          <p:cNvPr id="221" name="Google Shape;221;p8"/>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2709360" y="8424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VII</a:t>
            </a:r>
            <a:endParaRPr b="0" i="0" sz="2800" u="none" cap="none" strike="noStrike">
              <a:solidFill>
                <a:srgbClr val="000000"/>
              </a:solidFill>
              <a:latin typeface="Arial"/>
              <a:ea typeface="Arial"/>
              <a:cs typeface="Arial"/>
              <a:sym typeface="Arial"/>
            </a:endParaRPr>
          </a:p>
        </p:txBody>
      </p:sp>
      <p:sp>
        <p:nvSpPr>
          <p:cNvPr id="223" name="Google Shape;223;p8"/>
          <p:cNvSpPr/>
          <p:nvPr/>
        </p:nvSpPr>
        <p:spPr>
          <a:xfrm>
            <a:off x="613080" y="1670400"/>
            <a:ext cx="5391360" cy="1757880"/>
          </a:xfrm>
          <a:prstGeom prst="rect">
            <a:avLst/>
          </a:prstGeom>
          <a:noFill/>
          <a:ln>
            <a:noFill/>
          </a:ln>
        </p:spPr>
        <p:txBody>
          <a:bodyPr anchorCtr="0" anchor="t" bIns="45000" lIns="90000" spcFirstLastPara="1" rIns="90000" wrap="square" tIns="45000">
            <a:normAutofit/>
          </a:bodyPr>
          <a:lstStyle/>
          <a:p>
            <a:pPr indent="0" lvl="0" marL="0" marR="0" rtl="0" algn="l">
              <a:lnSpc>
                <a:spcPct val="160000"/>
              </a:lnSpc>
              <a:spcBef>
                <a:spcPts val="0"/>
              </a:spcBef>
              <a:spcAft>
                <a:spcPts val="0"/>
              </a:spcAft>
              <a:buNone/>
            </a:pPr>
            <a:r>
              <a:t/>
            </a:r>
            <a:endParaRPr b="0" i="0" sz="1079" u="none" cap="none" strike="noStrike">
              <a:solidFill>
                <a:srgbClr val="000000"/>
              </a:solidFill>
              <a:latin typeface="Arial"/>
              <a:ea typeface="Arial"/>
              <a:cs typeface="Arial"/>
              <a:sym typeface="Arial"/>
            </a:endParaRPr>
          </a:p>
          <a:p>
            <a:pPr indent="0" lvl="0" marL="0" marR="0" rtl="0" algn="l">
              <a:lnSpc>
                <a:spcPct val="160000"/>
              </a:lnSpc>
              <a:spcBef>
                <a:spcPts val="1001"/>
              </a:spcBef>
              <a:spcAft>
                <a:spcPts val="0"/>
              </a:spcAft>
              <a:buNone/>
            </a:pPr>
            <a:r>
              <a:rPr b="0" i="0" lang="es-ES" sz="1743" u="none" cap="none" strike="noStrike">
                <a:solidFill>
                  <a:srgbClr val="FFFFFF"/>
                </a:solidFill>
                <a:latin typeface="Arial"/>
                <a:ea typeface="Arial"/>
                <a:cs typeface="Arial"/>
                <a:sym typeface="Arial"/>
              </a:rPr>
              <a:t>Violencia sexual por parte de fuerzas de seguridad estatales y fuerzas no estatales:  secuestros violaciones, violaciones en grupo, desnudez forzada. </a:t>
            </a:r>
            <a:endParaRPr b="0" i="0" sz="1743" u="none" cap="none" strike="noStrike">
              <a:solidFill>
                <a:srgbClr val="000000"/>
              </a:solidFill>
              <a:latin typeface="Arial"/>
              <a:ea typeface="Arial"/>
              <a:cs typeface="Arial"/>
              <a:sym typeface="Arial"/>
            </a:endParaRPr>
          </a:p>
        </p:txBody>
      </p:sp>
      <p:pic>
        <p:nvPicPr>
          <p:cNvPr descr="Logo&#10;&#10;Description automatically generated" id="224" name="Google Shape;224;p8"/>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25" name="Google Shape;225;p8"/>
          <p:cNvSpPr/>
          <p:nvPr/>
        </p:nvSpPr>
        <p:spPr>
          <a:xfrm>
            <a:off x="344880" y="1553040"/>
            <a:ext cx="6680880" cy="224532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lang="es-ES"/>
              <a:t>, </a:t>
            </a:r>
            <a:endParaRPr b="0" i="0" sz="1400" u="none" cap="none" strike="noStrike">
              <a:solidFill>
                <a:srgbClr val="000000"/>
              </a:solidFill>
              <a:latin typeface="Arial"/>
              <a:ea typeface="Arial"/>
              <a:cs typeface="Arial"/>
              <a:sym typeface="Arial"/>
            </a:endParaRPr>
          </a:p>
        </p:txBody>
      </p:sp>
      <p:sp>
        <p:nvSpPr>
          <p:cNvPr id="226" name="Google Shape;226;p8"/>
          <p:cNvSpPr/>
          <p:nvPr/>
        </p:nvSpPr>
        <p:spPr>
          <a:xfrm>
            <a:off x="423720" y="1515960"/>
            <a:ext cx="45709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Sudán del sur:</a:t>
            </a:r>
            <a:endParaRPr b="0" i="0" sz="2000" u="none" cap="none" strike="noStrike">
              <a:solidFill>
                <a:srgbClr val="000000"/>
              </a:solidFill>
              <a:latin typeface="Arial"/>
              <a:ea typeface="Arial"/>
              <a:cs typeface="Arial"/>
              <a:sym typeface="Arial"/>
            </a:endParaRPr>
          </a:p>
        </p:txBody>
      </p:sp>
      <p:sp>
        <p:nvSpPr>
          <p:cNvPr id="227" name="Google Shape;227;p8"/>
          <p:cNvSpPr/>
          <p:nvPr/>
        </p:nvSpPr>
        <p:spPr>
          <a:xfrm>
            <a:off x="241200" y="4285080"/>
            <a:ext cx="6680880" cy="193500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8"/>
          <p:cNvSpPr/>
          <p:nvPr/>
        </p:nvSpPr>
        <p:spPr>
          <a:xfrm>
            <a:off x="301320" y="4629605"/>
            <a:ext cx="6199200" cy="1860900"/>
          </a:xfrm>
          <a:prstGeom prst="rect">
            <a:avLst/>
          </a:prstGeom>
          <a:noFill/>
          <a:ln>
            <a:noFill/>
          </a:ln>
        </p:spPr>
        <p:txBody>
          <a:bodyPr anchorCtr="0" anchor="t" bIns="45000" lIns="90000" spcFirstLastPara="1" rIns="90000" wrap="square" tIns="45000">
            <a:noAutofit/>
          </a:bodyPr>
          <a:lstStyle/>
          <a:p>
            <a:pPr indent="0" lvl="0" marL="0" rtl="0" algn="l">
              <a:lnSpc>
                <a:spcPct val="115000"/>
              </a:lnSpc>
              <a:spcBef>
                <a:spcPts val="1200"/>
              </a:spcBef>
              <a:spcAft>
                <a:spcPts val="0"/>
              </a:spcAft>
              <a:buClr>
                <a:schemeClr val="dk1"/>
              </a:buClr>
              <a:buSzPts val="1100"/>
              <a:buFont typeface="Arial"/>
              <a:buNone/>
            </a:pPr>
            <a:r>
              <a:rPr lang="es-ES"/>
              <a:t>“¿Por qué te fuiste de Siria? ¿Porque no te gusta Bachar al Asad y no te gusta Siria? Eres una terrorista. […] Siria no es un hotel del que puedas entrar y salir a tu antojo”.</a:t>
            </a:r>
            <a:endParaRPr/>
          </a:p>
          <a:p>
            <a:pPr indent="0" lvl="0" marL="0" rtl="0" algn="l">
              <a:spcBef>
                <a:spcPts val="1200"/>
              </a:spcBef>
              <a:spcAft>
                <a:spcPts val="0"/>
              </a:spcAft>
              <a:buNone/>
            </a:pPr>
            <a:r>
              <a:rPr lang="es-ES"/>
              <a:t>El agente violó después a Noor y a su hija de 5 años en una pequeña sala que se utilizaba para interrogatorios en el puesto fronterizo.</a:t>
            </a:r>
            <a:endParaRPr/>
          </a:p>
        </p:txBody>
      </p:sp>
      <p:sp>
        <p:nvSpPr>
          <p:cNvPr id="229" name="Google Shape;229;p8"/>
          <p:cNvSpPr/>
          <p:nvPr/>
        </p:nvSpPr>
        <p:spPr>
          <a:xfrm>
            <a:off x="301330" y="4285070"/>
            <a:ext cx="4570800" cy="523800"/>
          </a:xfrm>
          <a:prstGeom prst="rect">
            <a:avLst/>
          </a:prstGeom>
          <a:noFill/>
          <a:ln>
            <a:noFill/>
          </a:ln>
        </p:spPr>
        <p:txBody>
          <a:bodyPr anchorCtr="0" anchor="t" bIns="45000" lIns="90000" spcFirstLastPara="1" rIns="90000" wrap="square" tIns="45000">
            <a:noAutofit/>
          </a:bodyPr>
          <a:lstStyle/>
          <a:p>
            <a:pPr indent="0" lvl="0" marL="0" rtl="0" algn="l">
              <a:lnSpc>
                <a:spcPct val="160000"/>
              </a:lnSpc>
              <a:spcBef>
                <a:spcPts val="0"/>
              </a:spcBef>
              <a:spcAft>
                <a:spcPts val="0"/>
              </a:spcAft>
              <a:buClr>
                <a:schemeClr val="dk1"/>
              </a:buClr>
              <a:buFont typeface="Arial"/>
              <a:buNone/>
            </a:pPr>
            <a:r>
              <a:rPr lang="es-ES" sz="2000">
                <a:solidFill>
                  <a:schemeClr val="dk1"/>
                </a:solidFill>
                <a:latin typeface="Oswald"/>
                <a:ea typeface="Oswald"/>
                <a:cs typeface="Oswald"/>
                <a:sym typeface="Oswald"/>
              </a:rPr>
              <a:t>Siria:</a:t>
            </a:r>
            <a:endParaRPr b="0" i="0" sz="1400" u="none" cap="none" strike="noStrike">
              <a:solidFill>
                <a:schemeClr val="dk1"/>
              </a:solidFill>
              <a:latin typeface="Arial"/>
              <a:ea typeface="Arial"/>
              <a:cs typeface="Arial"/>
              <a:sym typeface="Arial"/>
            </a:endParaRPr>
          </a:p>
        </p:txBody>
      </p:sp>
      <p:sp>
        <p:nvSpPr>
          <p:cNvPr id="230" name="Google Shape;230;p8"/>
          <p:cNvSpPr/>
          <p:nvPr/>
        </p:nvSpPr>
        <p:spPr>
          <a:xfrm>
            <a:off x="7250400" y="1696320"/>
            <a:ext cx="4009680" cy="203544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8"/>
          <p:cNvSpPr/>
          <p:nvPr/>
        </p:nvSpPr>
        <p:spPr>
          <a:xfrm>
            <a:off x="7450920" y="1842840"/>
            <a:ext cx="3608640" cy="115524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‘’Me fui de casa porque había disparos por todas partes […]. y estos criminales me violaron. Ahora tengo miedo de estar embarazada […]. No puedo soportarlo.’’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(Mujer de 25 años Geneina)</a:t>
            </a:r>
            <a:endParaRPr b="0" i="0" sz="1400" u="none" cap="none" strike="noStrike">
              <a:solidFill>
                <a:srgbClr val="000000"/>
              </a:solidFill>
              <a:latin typeface="Arial"/>
              <a:ea typeface="Arial"/>
              <a:cs typeface="Arial"/>
              <a:sym typeface="Arial"/>
            </a:endParaRPr>
          </a:p>
        </p:txBody>
      </p:sp>
      <p:sp>
        <p:nvSpPr>
          <p:cNvPr id="232" name="Google Shape;232;p8"/>
          <p:cNvSpPr/>
          <p:nvPr/>
        </p:nvSpPr>
        <p:spPr>
          <a:xfrm>
            <a:off x="7839360" y="5050080"/>
            <a:ext cx="3224520" cy="8197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600" u="none" cap="none" strike="noStrike">
                <a:solidFill>
                  <a:schemeClr val="lt1"/>
                </a:solidFill>
                <a:latin typeface="Arial"/>
                <a:ea typeface="Arial"/>
                <a:cs typeface="Arial"/>
                <a:sym typeface="Arial"/>
              </a:rPr>
              <a:t>Primera sentencia del mundo sobre el crimen de genocidio contra la comunidad yazidí</a:t>
            </a:r>
            <a:endParaRPr b="0" i="0" sz="1600" u="none" cap="none" strike="noStrike">
              <a:solidFill>
                <a:srgbClr val="000000"/>
              </a:solidFill>
              <a:latin typeface="Arial"/>
              <a:ea typeface="Arial"/>
              <a:cs typeface="Arial"/>
              <a:sym typeface="Arial"/>
            </a:endParaRPr>
          </a:p>
        </p:txBody>
      </p:sp>
      <p:sp>
        <p:nvSpPr>
          <p:cNvPr id="233" name="Google Shape;233;p8"/>
          <p:cNvSpPr/>
          <p:nvPr/>
        </p:nvSpPr>
        <p:spPr>
          <a:xfrm>
            <a:off x="7642800" y="4622760"/>
            <a:ext cx="3616920" cy="1597320"/>
          </a:xfrm>
          <a:prstGeom prst="rect">
            <a:avLst/>
          </a:prstGeom>
          <a:noFill/>
          <a:ln cap="flat" cmpd="sng" w="1907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7839345" y="4629600"/>
            <a:ext cx="457080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Irak:</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239" name="Shape 239"/>
        <p:cNvGrpSpPr/>
        <p:nvPr/>
      </p:nvGrpSpPr>
      <p:grpSpPr>
        <a:xfrm>
          <a:off x="0" y="0"/>
          <a:ext cx="0" cy="0"/>
          <a:chOff x="0" y="0"/>
          <a:chExt cx="0" cy="0"/>
        </a:xfrm>
      </p:grpSpPr>
      <p:sp>
        <p:nvSpPr>
          <p:cNvPr id="240" name="Google Shape;240;p9"/>
          <p:cNvSpPr/>
          <p:nvPr/>
        </p:nvSpPr>
        <p:spPr>
          <a:xfrm>
            <a:off x="0" y="0"/>
            <a:ext cx="12191040" cy="1415880"/>
          </a:xfrm>
          <a:prstGeom prst="rect">
            <a:avLst/>
          </a:prstGeom>
          <a:solidFill>
            <a:srgbClr val="FFFF00"/>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2885400" y="51120"/>
            <a:ext cx="8849880" cy="1324440"/>
          </a:xfrm>
          <a:prstGeom prst="rect">
            <a:avLst/>
          </a:prstGeom>
          <a:noFill/>
          <a:ln>
            <a:noFill/>
          </a:ln>
        </p:spPr>
        <p:txBody>
          <a:bodyPr anchorCtr="0" anchor="ctr" bIns="45000" lIns="90000" spcFirstLastPara="1" rIns="90000" wrap="square" tIns="45000">
            <a:normAutofit/>
          </a:bodyPr>
          <a:lstStyle/>
          <a:p>
            <a:pPr indent="0" lvl="0" marL="0" marR="0" rtl="0" algn="l">
              <a:lnSpc>
                <a:spcPct val="100000"/>
              </a:lnSpc>
              <a:spcBef>
                <a:spcPts val="0"/>
              </a:spcBef>
              <a:spcAft>
                <a:spcPts val="0"/>
              </a:spcAft>
              <a:buNone/>
            </a:pPr>
            <a:r>
              <a:rPr b="0" i="0" lang="es-ES" sz="2800" u="none" cap="none" strike="noStrike">
                <a:solidFill>
                  <a:srgbClr val="000000"/>
                </a:solidFill>
                <a:latin typeface="Oswald"/>
                <a:ea typeface="Oswald"/>
                <a:cs typeface="Oswald"/>
                <a:sym typeface="Oswald"/>
              </a:rPr>
              <a:t>Las mismas guerras, consecuencias distintas para mujeres y hombres  VIII</a:t>
            </a:r>
            <a:endParaRPr b="0" i="0" sz="2800" u="none" cap="none" strike="noStrike">
              <a:solidFill>
                <a:srgbClr val="000000"/>
              </a:solidFill>
              <a:latin typeface="Arial"/>
              <a:ea typeface="Arial"/>
              <a:cs typeface="Arial"/>
              <a:sym typeface="Arial"/>
            </a:endParaRPr>
          </a:p>
        </p:txBody>
      </p:sp>
      <p:sp>
        <p:nvSpPr>
          <p:cNvPr id="242" name="Google Shape;242;p9"/>
          <p:cNvSpPr/>
          <p:nvPr/>
        </p:nvSpPr>
        <p:spPr>
          <a:xfrm>
            <a:off x="925560" y="2615760"/>
            <a:ext cx="4322160" cy="193716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0" i="0" lang="es-ES" sz="1600" u="none" cap="none" strike="noStrike">
                <a:solidFill>
                  <a:schemeClr val="lt1"/>
                </a:solidFill>
                <a:latin typeface="Arial"/>
                <a:ea typeface="Arial"/>
                <a:cs typeface="Arial"/>
                <a:sym typeface="Arial"/>
              </a:rPr>
              <a:t>La población rohingya está sufriendo ataques indiscriminados por parte del gobierno que constituyen crímenes de lesa humanidad de apartheid</a:t>
            </a:r>
            <a:r>
              <a:rPr lang="es-ES" sz="1600">
                <a:solidFill>
                  <a:schemeClr val="lt1"/>
                </a:solidFill>
              </a:rPr>
              <a:t>: a</a:t>
            </a:r>
            <a:r>
              <a:rPr lang="es-ES" sz="1600">
                <a:solidFill>
                  <a:schemeClr val="lt1"/>
                </a:solidFill>
              </a:rPr>
              <a:t>sesinato, deportación y desplazamiento forzado, tortura, violación y otro tipo de violencia sexual, persecución y otros actos inhumanos como negar el alimento y otros suministros.</a:t>
            </a:r>
            <a:endParaRPr b="0" i="0" sz="1800" u="none" cap="none" strike="noStrike">
              <a:solidFill>
                <a:schemeClr val="lt1"/>
              </a:solidFill>
              <a:latin typeface="Arial"/>
              <a:ea typeface="Arial"/>
              <a:cs typeface="Arial"/>
              <a:sym typeface="Arial"/>
            </a:endParaRPr>
          </a:p>
          <a:p>
            <a:pPr indent="0" lvl="0" marL="0" marR="0" rtl="0" algn="l">
              <a:lnSpc>
                <a:spcPct val="16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Logo&#10;&#10;Description automatically generated" id="243" name="Google Shape;243;p9"/>
          <p:cNvPicPr preferRelativeResize="0"/>
          <p:nvPr/>
        </p:nvPicPr>
        <p:blipFill rotWithShape="1">
          <a:blip r:embed="rId3">
            <a:alphaModFix/>
          </a:blip>
          <a:srcRect b="0" l="0" r="0" t="0"/>
          <a:stretch/>
        </p:blipFill>
        <p:spPr>
          <a:xfrm>
            <a:off x="344880" y="211320"/>
            <a:ext cx="2363760" cy="993600"/>
          </a:xfrm>
          <a:prstGeom prst="rect">
            <a:avLst/>
          </a:prstGeom>
          <a:noFill/>
          <a:ln>
            <a:noFill/>
          </a:ln>
        </p:spPr>
      </p:pic>
      <p:sp>
        <p:nvSpPr>
          <p:cNvPr id="244" name="Google Shape;244;p9"/>
          <p:cNvSpPr/>
          <p:nvPr/>
        </p:nvSpPr>
        <p:spPr>
          <a:xfrm>
            <a:off x="925560" y="1998360"/>
            <a:ext cx="4570920" cy="523800"/>
          </a:xfrm>
          <a:prstGeom prst="rect">
            <a:avLst/>
          </a:prstGeom>
          <a:noFill/>
          <a:ln>
            <a:noFill/>
          </a:ln>
        </p:spPr>
        <p:txBody>
          <a:bodyPr anchorCtr="0" anchor="t" bIns="45000" lIns="90000" spcFirstLastPara="1" rIns="90000" wrap="square" tIns="45000">
            <a:noAutofit/>
          </a:bodyPr>
          <a:lstStyle/>
          <a:p>
            <a:pPr indent="0" lvl="0" marL="0" marR="0" rtl="0" algn="l">
              <a:lnSpc>
                <a:spcPct val="160000"/>
              </a:lnSpc>
              <a:spcBef>
                <a:spcPts val="0"/>
              </a:spcBef>
              <a:spcAft>
                <a:spcPts val="0"/>
              </a:spcAft>
              <a:buNone/>
            </a:pPr>
            <a:r>
              <a:rPr b="1" i="0" lang="es-ES" sz="2000" u="none" cap="none" strike="noStrike">
                <a:solidFill>
                  <a:srgbClr val="FFFF00"/>
                </a:solidFill>
                <a:latin typeface="Oswald"/>
                <a:ea typeface="Oswald"/>
                <a:cs typeface="Oswald"/>
                <a:sym typeface="Oswald"/>
              </a:rPr>
              <a:t>Myanmar:</a:t>
            </a:r>
            <a:endParaRPr b="0" i="0" sz="2000" u="none" cap="none" strike="noStrike">
              <a:solidFill>
                <a:srgbClr val="000000"/>
              </a:solidFill>
              <a:latin typeface="Arial"/>
              <a:ea typeface="Arial"/>
              <a:cs typeface="Arial"/>
              <a:sym typeface="Arial"/>
            </a:endParaRPr>
          </a:p>
        </p:txBody>
      </p:sp>
      <p:pic>
        <p:nvPicPr>
          <p:cNvPr descr="Refugiada rohingya que llegó de Myanmar durante la noche en barco observa el horizonte próximo ya a Bangladesh, 28 de septiembre de 2017. © Andrew Stanbridge / Amnesty International" id="245" name="Google Shape;245;p9"/>
          <p:cNvPicPr preferRelativeResize="0"/>
          <p:nvPr/>
        </p:nvPicPr>
        <p:blipFill rotWithShape="1">
          <a:blip r:embed="rId4">
            <a:alphaModFix/>
          </a:blip>
          <a:srcRect b="0" l="0" r="0" t="0"/>
          <a:stretch/>
        </p:blipFill>
        <p:spPr>
          <a:xfrm>
            <a:off x="6095880" y="1785960"/>
            <a:ext cx="3352320" cy="2384640"/>
          </a:xfrm>
          <a:prstGeom prst="rect">
            <a:avLst/>
          </a:prstGeom>
          <a:noFill/>
          <a:ln>
            <a:noFill/>
          </a:ln>
        </p:spPr>
      </p:pic>
      <p:sp>
        <p:nvSpPr>
          <p:cNvPr id="246" name="Google Shape;246;p9"/>
          <p:cNvSpPr/>
          <p:nvPr/>
        </p:nvSpPr>
        <p:spPr>
          <a:xfrm>
            <a:off x="5105880" y="4838040"/>
            <a:ext cx="6629400" cy="1303560"/>
          </a:xfrm>
          <a:prstGeom prst="rect">
            <a:avLst/>
          </a:prstGeom>
          <a:solidFill>
            <a:srgbClr val="E7E6E6"/>
          </a:solidFill>
          <a:ln cap="flat" cmpd="sng" w="28425">
            <a:solidFill>
              <a:srgbClr val="FFFF00"/>
            </a:solidFill>
            <a:prstDash val="solid"/>
            <a:miter lim="8000"/>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5248440" y="4899600"/>
            <a:ext cx="6098400" cy="1368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Oswald"/>
                <a:ea typeface="Oswald"/>
                <a:cs typeface="Oswald"/>
                <a:sym typeface="Oswald"/>
              </a:rPr>
              <a:t>“Las autoridades de Myanmar mantienen a las mujeres, hombres y niños y niñas rohingyas segregados e intimidados en un sistema deshumanizador de </a:t>
            </a:r>
            <a:r>
              <a:rPr b="0" i="1" lang="es-ES" sz="1400" u="none" cap="none" strike="noStrike">
                <a:solidFill>
                  <a:srgbClr val="000000"/>
                </a:solidFill>
                <a:latin typeface="Oswald"/>
                <a:ea typeface="Oswald"/>
                <a:cs typeface="Oswald"/>
                <a:sym typeface="Oswald"/>
              </a:rPr>
              <a:t>apartheid</a:t>
            </a:r>
            <a:r>
              <a:rPr b="0" i="0" lang="es-ES" sz="1400" u="none" cap="none" strike="noStrike">
                <a:solidFill>
                  <a:srgbClr val="000000"/>
                </a:solidFill>
                <a:latin typeface="Oswald"/>
                <a:ea typeface="Oswald"/>
                <a:cs typeface="Oswald"/>
                <a:sym typeface="Oswald"/>
              </a:rPr>
              <a:t>. Se violan sus derechos a diario y la represión se ha intensificado aún más en los últimos años”, afirmó Anna Neistat, directora general de Investigación de Amnistía Internacional.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Notes">
    <vt:i4>24</vt:i4>
  </property>
  <property fmtid="{D5CDD505-2E9C-101B-9397-08002B2CF9AE}" pid="3" name="PresentationFormat">
    <vt:lpwstr>Panorámica</vt:lpwstr>
  </property>
  <property fmtid="{D5CDD505-2E9C-101B-9397-08002B2CF9AE}" pid="4" name="Slides">
    <vt:i4>24</vt:i4>
  </property>
</Properties>
</file>